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aret Bold" charset="1" panose="00000000000000000000"/>
      <p:regular r:id="rId21"/>
    </p:embeddedFont>
    <p:embeddedFont>
      <p:font typeface="Garet" charset="1" panose="00000000000000000000"/>
      <p:regular r:id="rId22"/>
    </p:embeddedFont>
    <p:embeddedFont>
      <p:font typeface="Open San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218959" y="2019255"/>
            <a:ext cx="1718426" cy="4351865"/>
            <a:chOff x="0" y="0"/>
            <a:chExt cx="452589" cy="1146170"/>
          </a:xfrm>
        </p:grpSpPr>
        <p:sp>
          <p:nvSpPr>
            <p:cNvPr name="Freeform 4" id="4"/>
            <p:cNvSpPr/>
            <p:nvPr/>
          </p:nvSpPr>
          <p:spPr>
            <a:xfrm flipH="false" flipV="false" rot="0">
              <a:off x="0" y="0"/>
              <a:ext cx="452589" cy="1146170"/>
            </a:xfrm>
            <a:custGeom>
              <a:avLst/>
              <a:gdLst/>
              <a:ahLst/>
              <a:cxnLst/>
              <a:rect r="r" b="b" t="t" l="l"/>
              <a:pathLst>
                <a:path h="1146170" w="452589">
                  <a:moveTo>
                    <a:pt x="112631" y="0"/>
                  </a:moveTo>
                  <a:lnTo>
                    <a:pt x="339958" y="0"/>
                  </a:lnTo>
                  <a:cubicBezTo>
                    <a:pt x="369830" y="0"/>
                    <a:pt x="398478" y="11866"/>
                    <a:pt x="419601" y="32989"/>
                  </a:cubicBezTo>
                  <a:cubicBezTo>
                    <a:pt x="440723" y="54111"/>
                    <a:pt x="452589" y="82759"/>
                    <a:pt x="452589" y="112631"/>
                  </a:cubicBezTo>
                  <a:lnTo>
                    <a:pt x="452589" y="1033539"/>
                  </a:lnTo>
                  <a:cubicBezTo>
                    <a:pt x="452589" y="1063411"/>
                    <a:pt x="440723" y="1092059"/>
                    <a:pt x="419601" y="1113181"/>
                  </a:cubicBezTo>
                  <a:cubicBezTo>
                    <a:pt x="398478" y="1134304"/>
                    <a:pt x="369830" y="1146170"/>
                    <a:pt x="339958" y="1146170"/>
                  </a:cubicBezTo>
                  <a:lnTo>
                    <a:pt x="112631" y="1146170"/>
                  </a:lnTo>
                  <a:cubicBezTo>
                    <a:pt x="82759" y="1146170"/>
                    <a:pt x="54111" y="1134304"/>
                    <a:pt x="32989" y="1113181"/>
                  </a:cubicBezTo>
                  <a:cubicBezTo>
                    <a:pt x="11866" y="1092059"/>
                    <a:pt x="0" y="1063411"/>
                    <a:pt x="0" y="1033539"/>
                  </a:cubicBezTo>
                  <a:lnTo>
                    <a:pt x="0" y="112631"/>
                  </a:lnTo>
                  <a:cubicBezTo>
                    <a:pt x="0" y="82759"/>
                    <a:pt x="11866" y="54111"/>
                    <a:pt x="32989" y="32989"/>
                  </a:cubicBezTo>
                  <a:cubicBezTo>
                    <a:pt x="54111" y="11866"/>
                    <a:pt x="82759" y="0"/>
                    <a:pt x="112631" y="0"/>
                  </a:cubicBezTo>
                  <a:close/>
                </a:path>
              </a:pathLst>
            </a:custGeom>
            <a:gradFill rotWithShape="true">
              <a:gsLst>
                <a:gs pos="0">
                  <a:srgbClr val="003060">
                    <a:alpha val="100000"/>
                  </a:srgbClr>
                </a:gs>
                <a:gs pos="100000">
                  <a:srgbClr val="003060">
                    <a:alpha val="0"/>
                  </a:srgbClr>
                </a:gs>
              </a:gsLst>
              <a:lin ang="0"/>
            </a:gradFill>
          </p:spPr>
        </p:sp>
        <p:sp>
          <p:nvSpPr>
            <p:cNvPr name="TextBox 5" id="5"/>
            <p:cNvSpPr txBox="true"/>
            <p:nvPr/>
          </p:nvSpPr>
          <p:spPr>
            <a:xfrm>
              <a:off x="0" y="-38100"/>
              <a:ext cx="452589" cy="1184270"/>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7072387" y="802308"/>
            <a:ext cx="373825" cy="1489884"/>
          </a:xfrm>
          <a:custGeom>
            <a:avLst/>
            <a:gdLst/>
            <a:ahLst/>
            <a:cxnLst/>
            <a:rect r="r" b="b" t="t" l="l"/>
            <a:pathLst>
              <a:path h="1489884" w="373825">
                <a:moveTo>
                  <a:pt x="0" y="0"/>
                </a:moveTo>
                <a:lnTo>
                  <a:pt x="373826" y="0"/>
                </a:lnTo>
                <a:lnTo>
                  <a:pt x="373826" y="1489884"/>
                </a:lnTo>
                <a:lnTo>
                  <a:pt x="0" y="1489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9420075" y="188968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1278893" y="1837394"/>
            <a:ext cx="6433616" cy="64336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t="0" r="-25046" b="0"/>
              </a:stretch>
            </a:blipFill>
          </p:spPr>
        </p:sp>
      </p:grpSp>
      <p:sp>
        <p:nvSpPr>
          <p:cNvPr name="TextBox 10" id="10"/>
          <p:cNvSpPr txBox="true"/>
          <p:nvPr/>
        </p:nvSpPr>
        <p:spPr>
          <a:xfrm rot="0">
            <a:off x="2347388" y="2837579"/>
            <a:ext cx="6260094" cy="1054590"/>
          </a:xfrm>
          <a:prstGeom prst="rect">
            <a:avLst/>
          </a:prstGeom>
        </p:spPr>
        <p:txBody>
          <a:bodyPr anchor="t" rtlCol="false" tIns="0" lIns="0" bIns="0" rIns="0">
            <a:spAutoFit/>
          </a:bodyPr>
          <a:lstStyle/>
          <a:p>
            <a:pPr algn="l">
              <a:lnSpc>
                <a:spcPts val="7969"/>
              </a:lnSpc>
            </a:pPr>
            <a:r>
              <a:rPr lang="en-US" sz="7891" b="true">
                <a:solidFill>
                  <a:srgbClr val="003060"/>
                </a:solidFill>
                <a:latin typeface="Garet Bold"/>
                <a:ea typeface="Garet Bold"/>
                <a:cs typeface="Garet Bold"/>
                <a:sym typeface="Garet Bold"/>
              </a:rPr>
              <a:t>PROJET BI</a:t>
            </a:r>
          </a:p>
        </p:txBody>
      </p:sp>
      <p:sp>
        <p:nvSpPr>
          <p:cNvPr name="TextBox 11" id="11"/>
          <p:cNvSpPr txBox="true"/>
          <p:nvPr/>
        </p:nvSpPr>
        <p:spPr>
          <a:xfrm rot="0">
            <a:off x="1840538" y="5120877"/>
            <a:ext cx="6608019" cy="1210317"/>
          </a:xfrm>
          <a:prstGeom prst="rect">
            <a:avLst/>
          </a:prstGeom>
        </p:spPr>
        <p:txBody>
          <a:bodyPr anchor="t" rtlCol="false" tIns="0" lIns="0" bIns="0" rIns="0">
            <a:spAutoFit/>
          </a:bodyPr>
          <a:lstStyle/>
          <a:p>
            <a:pPr algn="l">
              <a:lnSpc>
                <a:spcPts val="3216"/>
              </a:lnSpc>
            </a:pPr>
            <a:r>
              <a:rPr lang="en-US" sz="3184" b="true">
                <a:solidFill>
                  <a:srgbClr val="003060"/>
                </a:solidFill>
                <a:latin typeface="Garet Bold"/>
                <a:ea typeface="Garet Bold"/>
                <a:cs typeface="Garet Bold"/>
                <a:sym typeface="Garet Bold"/>
              </a:rPr>
              <a:t>PLATEFORME DE BUSINESS INTELLIGENCE PRÉDICTIVE E-COMMERCE</a:t>
            </a:r>
          </a:p>
        </p:txBody>
      </p:sp>
      <p:sp>
        <p:nvSpPr>
          <p:cNvPr name="TextBox 12" id="12"/>
          <p:cNvSpPr txBox="true"/>
          <p:nvPr/>
        </p:nvSpPr>
        <p:spPr>
          <a:xfrm rot="0">
            <a:off x="640254" y="7446383"/>
            <a:ext cx="4977967" cy="1323335"/>
          </a:xfrm>
          <a:prstGeom prst="rect">
            <a:avLst/>
          </a:prstGeom>
        </p:spPr>
        <p:txBody>
          <a:bodyPr anchor="t" rtlCol="false" tIns="0" lIns="0" bIns="0" rIns="0">
            <a:spAutoFit/>
          </a:bodyPr>
          <a:lstStyle/>
          <a:p>
            <a:pPr algn="l">
              <a:lnSpc>
                <a:spcPts val="2590"/>
              </a:lnSpc>
            </a:pPr>
            <a:r>
              <a:rPr lang="en-US" sz="2564" b="true">
                <a:solidFill>
                  <a:srgbClr val="003060"/>
                </a:solidFill>
                <a:latin typeface="Garet Bold"/>
                <a:ea typeface="Garet Bold"/>
                <a:cs typeface="Garet Bold"/>
                <a:sym typeface="Garet Bold"/>
              </a:rPr>
              <a:t>RÉALISÉ PAR : </a:t>
            </a:r>
          </a:p>
          <a:p>
            <a:pPr algn="l">
              <a:lnSpc>
                <a:spcPts val="2590"/>
              </a:lnSpc>
            </a:pPr>
            <a:r>
              <a:rPr lang="en-US" sz="2564" b="true">
                <a:solidFill>
                  <a:srgbClr val="003060"/>
                </a:solidFill>
                <a:latin typeface="Garet Bold"/>
                <a:ea typeface="Garet Bold"/>
                <a:cs typeface="Garet Bold"/>
                <a:sym typeface="Garet Bold"/>
              </a:rPr>
              <a:t> BOULERBAH YASSER                              </a:t>
            </a:r>
          </a:p>
          <a:p>
            <a:pPr algn="l">
              <a:lnSpc>
                <a:spcPts val="2590"/>
              </a:lnSpc>
            </a:pPr>
            <a:r>
              <a:rPr lang="en-US" sz="2564" b="true">
                <a:solidFill>
                  <a:srgbClr val="003060"/>
                </a:solidFill>
                <a:latin typeface="Garet Bold"/>
                <a:ea typeface="Garet Bold"/>
                <a:cs typeface="Garet Bold"/>
                <a:sym typeface="Garet Bold"/>
              </a:rPr>
              <a:t>EL BATTEOUI OUSSAMA </a:t>
            </a:r>
          </a:p>
          <a:p>
            <a:pPr algn="l">
              <a:lnSpc>
                <a:spcPts val="2590"/>
              </a:lnSpc>
            </a:pPr>
            <a:r>
              <a:rPr lang="en-US" sz="2564" b="true">
                <a:solidFill>
                  <a:srgbClr val="003060"/>
                </a:solidFill>
                <a:latin typeface="Garet Bold"/>
                <a:ea typeface="Garet Bold"/>
                <a:cs typeface="Garet Bold"/>
                <a:sym typeface="Garet Bold"/>
              </a:rPr>
              <a:t>JEBARI HASSANI ABDELHAK</a:t>
            </a:r>
          </a:p>
        </p:txBody>
      </p:sp>
      <p:sp>
        <p:nvSpPr>
          <p:cNvPr name="TextBox 13" id="13"/>
          <p:cNvSpPr txBox="true"/>
          <p:nvPr/>
        </p:nvSpPr>
        <p:spPr>
          <a:xfrm rot="0">
            <a:off x="6354750" y="7773653"/>
            <a:ext cx="4187614" cy="668795"/>
          </a:xfrm>
          <a:prstGeom prst="rect">
            <a:avLst/>
          </a:prstGeom>
        </p:spPr>
        <p:txBody>
          <a:bodyPr anchor="t" rtlCol="false" tIns="0" lIns="0" bIns="0" rIns="0">
            <a:spAutoFit/>
          </a:bodyPr>
          <a:lstStyle/>
          <a:p>
            <a:pPr algn="l">
              <a:lnSpc>
                <a:spcPts val="2590"/>
              </a:lnSpc>
            </a:pPr>
            <a:r>
              <a:rPr lang="en-US" sz="2564" b="true">
                <a:solidFill>
                  <a:srgbClr val="003060"/>
                </a:solidFill>
                <a:latin typeface="Garet Bold"/>
                <a:ea typeface="Garet Bold"/>
                <a:cs typeface="Garet Bold"/>
                <a:sym typeface="Garet Bold"/>
              </a:rPr>
              <a:t>ENCADRÉ PAR : </a:t>
            </a:r>
          </a:p>
          <a:p>
            <a:pPr algn="l">
              <a:lnSpc>
                <a:spcPts val="2590"/>
              </a:lnSpc>
            </a:pPr>
            <a:r>
              <a:rPr lang="en-US" sz="2564" b="true">
                <a:solidFill>
                  <a:srgbClr val="003060"/>
                </a:solidFill>
                <a:latin typeface="Garet Bold"/>
                <a:ea typeface="Garet Bold"/>
                <a:cs typeface="Garet Bold"/>
                <a:sym typeface="Garet Bold"/>
              </a:rPr>
              <a:t>MR.BADIR HASSAN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960338" y="4192692"/>
            <a:ext cx="12367324" cy="1342010"/>
          </a:xfrm>
          <a:prstGeom prst="rect">
            <a:avLst/>
          </a:prstGeom>
        </p:spPr>
        <p:txBody>
          <a:bodyPr anchor="t" rtlCol="false" tIns="0" lIns="0" bIns="0" rIns="0">
            <a:spAutoFit/>
          </a:bodyPr>
          <a:lstStyle/>
          <a:p>
            <a:pPr algn="ctr">
              <a:lnSpc>
                <a:spcPts val="10088"/>
              </a:lnSpc>
            </a:pPr>
            <a:r>
              <a:rPr lang="en-US" b="true" sz="10400">
                <a:solidFill>
                  <a:srgbClr val="FFFFFF"/>
                </a:solidFill>
                <a:latin typeface="Garet Bold"/>
                <a:ea typeface="Garet Bold"/>
                <a:cs typeface="Garet Bold"/>
                <a:sym typeface="Garet Bold"/>
              </a:rPr>
              <a:t>DÉMONSTRATION</a:t>
            </a:r>
          </a:p>
        </p:txBody>
      </p:sp>
      <p:sp>
        <p:nvSpPr>
          <p:cNvPr name="Freeform 3" id="3"/>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3218382" y="1796844"/>
            <a:ext cx="11491041" cy="5314607"/>
          </a:xfrm>
          <a:custGeom>
            <a:avLst/>
            <a:gdLst/>
            <a:ahLst/>
            <a:cxnLst/>
            <a:rect r="r" b="b" t="t" l="l"/>
            <a:pathLst>
              <a:path h="5314607" w="11491041">
                <a:moveTo>
                  <a:pt x="0" y="0"/>
                </a:moveTo>
                <a:lnTo>
                  <a:pt x="11491042" y="0"/>
                </a:lnTo>
                <a:lnTo>
                  <a:pt x="11491042" y="5314607"/>
                </a:lnTo>
                <a:lnTo>
                  <a:pt x="0" y="5314607"/>
                </a:lnTo>
                <a:lnTo>
                  <a:pt x="0" y="0"/>
                </a:lnTo>
                <a:close/>
              </a:path>
            </a:pathLst>
          </a:custGeom>
          <a:blipFill>
            <a:blip r:embed="rId3"/>
            <a:stretch>
              <a:fillRect l="0" t="0" r="0" b="0"/>
            </a:stretch>
          </a:blipFill>
        </p:spPr>
      </p:sp>
      <p:sp>
        <p:nvSpPr>
          <p:cNvPr name="TextBox 10" id="10"/>
          <p:cNvSpPr txBox="true"/>
          <p:nvPr/>
        </p:nvSpPr>
        <p:spPr>
          <a:xfrm rot="0">
            <a:off x="2486338" y="7444826"/>
            <a:ext cx="15508053" cy="2148252"/>
          </a:xfrm>
          <a:prstGeom prst="rect">
            <a:avLst/>
          </a:prstGeom>
        </p:spPr>
        <p:txBody>
          <a:bodyPr anchor="t" rtlCol="false" tIns="0" lIns="0" bIns="0" rIns="0">
            <a:spAutoFit/>
          </a:bodyPr>
          <a:lstStyle/>
          <a:p>
            <a:pPr algn="l">
              <a:lnSpc>
                <a:spcPts val="2464"/>
              </a:lnSpc>
              <a:spcBef>
                <a:spcPct val="0"/>
              </a:spcBef>
            </a:pPr>
            <a:r>
              <a:rPr lang="en-US" b="true" sz="1760">
                <a:solidFill>
                  <a:srgbClr val="000000"/>
                </a:solidFill>
                <a:latin typeface="Garet Bold"/>
                <a:ea typeface="Garet Bold"/>
                <a:cs typeface="Garet Bold"/>
                <a:sym typeface="Garet Bold"/>
              </a:rPr>
              <a:t>Cette vue représente le tableau de bord BI global de la plateforme e-commerce.</a:t>
            </a:r>
          </a:p>
          <a:p>
            <a:pPr algn="l">
              <a:lnSpc>
                <a:spcPts val="2464"/>
              </a:lnSpc>
              <a:spcBef>
                <a:spcPct val="0"/>
              </a:spcBef>
            </a:pPr>
            <a:r>
              <a:rPr lang="en-US" b="true" sz="1760">
                <a:solidFill>
                  <a:srgbClr val="000000"/>
                </a:solidFill>
                <a:latin typeface="Garet Bold"/>
                <a:ea typeface="Garet Bold"/>
                <a:cs typeface="Garet Bold"/>
                <a:sym typeface="Garet Bold"/>
              </a:rPr>
              <a:t> Elle fournit une vision synthétique de la performance commerciale à travers des indicateurs clés tels que le chiffre d’affaires total, le nombre de commandes, le panier moyen et le nombre de clients uniques.</a:t>
            </a:r>
          </a:p>
          <a:p>
            <a:pPr algn="l">
              <a:lnSpc>
                <a:spcPts val="2464"/>
              </a:lnSpc>
              <a:spcBef>
                <a:spcPct val="0"/>
              </a:spcBef>
            </a:pPr>
            <a:r>
              <a:rPr lang="en-US" b="true" sz="1760">
                <a:solidFill>
                  <a:srgbClr val="000000"/>
                </a:solidFill>
                <a:latin typeface="Garet Bold"/>
                <a:ea typeface="Garet Bold"/>
                <a:cs typeface="Garet Bold"/>
                <a:sym typeface="Garet Bold"/>
              </a:rPr>
              <a:t>La partie centrale montre l’évolution du chiffre d’affaires par mois, ce qui permet d’identifier les tendances globales et les périodes de croissance ou de baisse.</a:t>
            </a:r>
          </a:p>
          <a:p>
            <a:pPr algn="l">
              <a:lnSpc>
                <a:spcPts val="2464"/>
              </a:lnSpc>
              <a:spcBef>
                <a:spcPct val="0"/>
              </a:spcBef>
            </a:pPr>
            <a:r>
              <a:rPr lang="en-US" b="true" sz="1760">
                <a:solidFill>
                  <a:srgbClr val="000000"/>
                </a:solidFill>
                <a:latin typeface="Garet Bold"/>
                <a:ea typeface="Garet Bold"/>
                <a:cs typeface="Garet Bold"/>
                <a:sym typeface="Garet Bold"/>
              </a:rPr>
              <a:t> À droite, un graphique met en évidence les produits les plus performants en termes de chiffre d’affaires, facilitant l’identification des produits stratégiques.</a:t>
            </a:r>
          </a:p>
        </p:txBody>
      </p:sp>
      <p:sp>
        <p:nvSpPr>
          <p:cNvPr name="TextBox 11" id="11"/>
          <p:cNvSpPr txBox="true"/>
          <p:nvPr/>
        </p:nvSpPr>
        <p:spPr>
          <a:xfrm rot="0">
            <a:off x="627486" y="779352"/>
            <a:ext cx="17366905" cy="647353"/>
          </a:xfrm>
          <a:prstGeom prst="rect">
            <a:avLst/>
          </a:prstGeom>
        </p:spPr>
        <p:txBody>
          <a:bodyPr anchor="t" rtlCol="false" tIns="0" lIns="0" bIns="0" rIns="0">
            <a:spAutoFit/>
          </a:bodyPr>
          <a:lstStyle/>
          <a:p>
            <a:pPr algn="l">
              <a:lnSpc>
                <a:spcPts val="4877"/>
              </a:lnSpc>
            </a:pPr>
            <a:r>
              <a:rPr lang="en-US" sz="5028" b="true">
                <a:solidFill>
                  <a:srgbClr val="003060"/>
                </a:solidFill>
                <a:latin typeface="Garet Bold"/>
                <a:ea typeface="Garet Bold"/>
                <a:cs typeface="Garet Bold"/>
                <a:sym typeface="Garet Bold"/>
              </a:rPr>
              <a:t>DASHBOARD BI GLOBAL (KPIS + VENTES + PRODUITS)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4242600" y="90390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84050" y="2619972"/>
            <a:ext cx="13826032" cy="4061397"/>
          </a:xfrm>
          <a:custGeom>
            <a:avLst/>
            <a:gdLst/>
            <a:ahLst/>
            <a:cxnLst/>
            <a:rect r="r" b="b" t="t" l="l"/>
            <a:pathLst>
              <a:path h="4061397" w="13826032">
                <a:moveTo>
                  <a:pt x="0" y="0"/>
                </a:moveTo>
                <a:lnTo>
                  <a:pt x="13826031" y="0"/>
                </a:lnTo>
                <a:lnTo>
                  <a:pt x="13826031" y="4061397"/>
                </a:lnTo>
                <a:lnTo>
                  <a:pt x="0" y="4061397"/>
                </a:lnTo>
                <a:lnTo>
                  <a:pt x="0" y="0"/>
                </a:lnTo>
                <a:close/>
              </a:path>
            </a:pathLst>
          </a:custGeom>
          <a:blipFill>
            <a:blip r:embed="rId5"/>
            <a:stretch>
              <a:fillRect l="0" t="0" r="0" b="0"/>
            </a:stretch>
          </a:blipFill>
        </p:spPr>
      </p:sp>
      <p:sp>
        <p:nvSpPr>
          <p:cNvPr name="TextBox 11" id="11"/>
          <p:cNvSpPr txBox="true"/>
          <p:nvPr/>
        </p:nvSpPr>
        <p:spPr>
          <a:xfrm rot="0">
            <a:off x="740083" y="1114425"/>
            <a:ext cx="12408017" cy="981068"/>
          </a:xfrm>
          <a:prstGeom prst="rect">
            <a:avLst/>
          </a:prstGeom>
        </p:spPr>
        <p:txBody>
          <a:bodyPr anchor="t" rtlCol="false" tIns="0" lIns="0" bIns="0" rIns="0">
            <a:spAutoFit/>
          </a:bodyPr>
          <a:lstStyle/>
          <a:p>
            <a:pPr algn="l">
              <a:lnSpc>
                <a:spcPts val="3780"/>
              </a:lnSpc>
            </a:pPr>
            <a:r>
              <a:rPr lang="en-US" sz="3897" b="true">
                <a:solidFill>
                  <a:srgbClr val="003060"/>
                </a:solidFill>
                <a:latin typeface="Garet Bold"/>
                <a:ea typeface="Garet Bold"/>
                <a:cs typeface="Garet Bold"/>
                <a:sym typeface="Garet Bold"/>
              </a:rPr>
              <a:t>ANALYSE CLIENTS (RFM) ET ANALYSE GÉOGRAPHIQUE</a:t>
            </a:r>
          </a:p>
        </p:txBody>
      </p:sp>
      <p:sp>
        <p:nvSpPr>
          <p:cNvPr name="TextBox 12" id="12"/>
          <p:cNvSpPr txBox="true"/>
          <p:nvPr/>
        </p:nvSpPr>
        <p:spPr>
          <a:xfrm rot="0">
            <a:off x="1261597" y="7191638"/>
            <a:ext cx="14670937" cy="2249915"/>
          </a:xfrm>
          <a:prstGeom prst="rect">
            <a:avLst/>
          </a:prstGeom>
        </p:spPr>
        <p:txBody>
          <a:bodyPr anchor="t" rtlCol="false" tIns="0" lIns="0" bIns="0" rIns="0">
            <a:spAutoFit/>
          </a:bodyPr>
          <a:lstStyle/>
          <a:p>
            <a:pPr algn="l">
              <a:lnSpc>
                <a:spcPts val="3004"/>
              </a:lnSpc>
              <a:spcBef>
                <a:spcPct val="0"/>
              </a:spcBef>
            </a:pPr>
            <a:r>
              <a:rPr lang="en-US" sz="2146">
                <a:solidFill>
                  <a:srgbClr val="000000"/>
                </a:solidFill>
                <a:latin typeface="Garet"/>
                <a:ea typeface="Garet"/>
                <a:cs typeface="Garet"/>
                <a:sym typeface="Garet"/>
              </a:rPr>
              <a:t>Cette vue est dédiée à l’analyse du comportement des clients et à la dimension géographique des ventes.</a:t>
            </a:r>
          </a:p>
          <a:p>
            <a:pPr algn="l">
              <a:lnSpc>
                <a:spcPts val="3004"/>
              </a:lnSpc>
              <a:spcBef>
                <a:spcPct val="0"/>
              </a:spcBef>
            </a:pPr>
            <a:r>
              <a:rPr lang="en-US" sz="2146">
                <a:solidFill>
                  <a:srgbClr val="000000"/>
                </a:solidFill>
                <a:latin typeface="Garet"/>
                <a:ea typeface="Garet"/>
                <a:cs typeface="Garet"/>
                <a:sym typeface="Garet"/>
              </a:rPr>
              <a:t> La segmentation RFM permet de classer les clients selon leur importance, leur fidélité ou leur risque de perte, offrant ainsi une meilleure compréhension de la valeur client.</a:t>
            </a:r>
          </a:p>
          <a:p>
            <a:pPr algn="l">
              <a:lnSpc>
                <a:spcPts val="3004"/>
              </a:lnSpc>
              <a:spcBef>
                <a:spcPct val="0"/>
              </a:spcBef>
            </a:pPr>
            <a:r>
              <a:rPr lang="en-US" sz="2146">
                <a:solidFill>
                  <a:srgbClr val="000000"/>
                </a:solidFill>
                <a:latin typeface="Garet"/>
                <a:ea typeface="Garet"/>
                <a:cs typeface="Garet"/>
                <a:sym typeface="Garet"/>
              </a:rPr>
              <a:t>En parallèle, l’analyse géographique présente la répartition du chiffre d’affaires par pays.</a:t>
            </a:r>
          </a:p>
          <a:p>
            <a:pPr algn="l">
              <a:lnSpc>
                <a:spcPts val="3004"/>
              </a:lnSpc>
              <a:spcBef>
                <a:spcPct val="0"/>
              </a:spcBef>
            </a:pPr>
            <a:r>
              <a:rPr lang="en-US" sz="2146">
                <a:solidFill>
                  <a:srgbClr val="000000"/>
                </a:solidFill>
                <a:latin typeface="Garet"/>
                <a:ea typeface="Garet"/>
                <a:cs typeface="Garet"/>
                <a:sym typeface="Garet"/>
              </a:rPr>
              <a:t> Cela permet d’identifier les marchés les plus performants et d’orienter les décisions commerciales à l’échelle internationale.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4242600" y="90390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245985" y="1761892"/>
            <a:ext cx="11301259" cy="5311592"/>
          </a:xfrm>
          <a:custGeom>
            <a:avLst/>
            <a:gdLst/>
            <a:ahLst/>
            <a:cxnLst/>
            <a:rect r="r" b="b" t="t" l="l"/>
            <a:pathLst>
              <a:path h="5311592" w="11301259">
                <a:moveTo>
                  <a:pt x="0" y="0"/>
                </a:moveTo>
                <a:lnTo>
                  <a:pt x="11301259" y="0"/>
                </a:lnTo>
                <a:lnTo>
                  <a:pt x="11301259" y="5311591"/>
                </a:lnTo>
                <a:lnTo>
                  <a:pt x="0" y="5311591"/>
                </a:lnTo>
                <a:lnTo>
                  <a:pt x="0" y="0"/>
                </a:lnTo>
                <a:close/>
              </a:path>
            </a:pathLst>
          </a:custGeom>
          <a:blipFill>
            <a:blip r:embed="rId5"/>
            <a:stretch>
              <a:fillRect l="0" t="0" r="0" b="0"/>
            </a:stretch>
          </a:blipFill>
        </p:spPr>
      </p:sp>
      <p:sp>
        <p:nvSpPr>
          <p:cNvPr name="TextBox 11" id="11"/>
          <p:cNvSpPr txBox="true"/>
          <p:nvPr/>
        </p:nvSpPr>
        <p:spPr>
          <a:xfrm rot="0">
            <a:off x="740083" y="1114425"/>
            <a:ext cx="15685880" cy="504592"/>
          </a:xfrm>
          <a:prstGeom prst="rect">
            <a:avLst/>
          </a:prstGeom>
        </p:spPr>
        <p:txBody>
          <a:bodyPr anchor="t" rtlCol="false" tIns="0" lIns="0" bIns="0" rIns="0">
            <a:spAutoFit/>
          </a:bodyPr>
          <a:lstStyle/>
          <a:p>
            <a:pPr algn="l">
              <a:lnSpc>
                <a:spcPts val="3780"/>
              </a:lnSpc>
            </a:pPr>
            <a:r>
              <a:rPr lang="en-US" sz="3897" b="true">
                <a:solidFill>
                  <a:srgbClr val="003060"/>
                </a:solidFill>
                <a:latin typeface="Garet Bold"/>
                <a:ea typeface="Garet Bold"/>
                <a:cs typeface="Garet Bold"/>
                <a:sym typeface="Garet Bold"/>
              </a:rPr>
              <a:t>MACHINE LEARNING INSIGHTS (SEGMENTATION + PRÉVISION)</a:t>
            </a:r>
          </a:p>
        </p:txBody>
      </p:sp>
      <p:sp>
        <p:nvSpPr>
          <p:cNvPr name="TextBox 12" id="12"/>
          <p:cNvSpPr txBox="true"/>
          <p:nvPr/>
        </p:nvSpPr>
        <p:spPr>
          <a:xfrm rot="0">
            <a:off x="1667780" y="7293088"/>
            <a:ext cx="12421814" cy="2550976"/>
          </a:xfrm>
          <a:prstGeom prst="rect">
            <a:avLst/>
          </a:prstGeom>
        </p:spPr>
        <p:txBody>
          <a:bodyPr anchor="t" rtlCol="false" tIns="0" lIns="0" bIns="0" rIns="0">
            <a:spAutoFit/>
          </a:bodyPr>
          <a:lstStyle/>
          <a:p>
            <a:pPr algn="l">
              <a:lnSpc>
                <a:spcPts val="2917"/>
              </a:lnSpc>
              <a:spcBef>
                <a:spcPct val="0"/>
              </a:spcBef>
            </a:pPr>
            <a:r>
              <a:rPr lang="en-US" sz="2083">
                <a:solidFill>
                  <a:srgbClr val="000000"/>
                </a:solidFill>
                <a:latin typeface="Garet"/>
                <a:ea typeface="Garet"/>
                <a:cs typeface="Garet"/>
                <a:sym typeface="Garet"/>
              </a:rPr>
              <a:t>Cette vue présente les résultats issus du Machine Learning.</a:t>
            </a:r>
          </a:p>
          <a:p>
            <a:pPr algn="l">
              <a:lnSpc>
                <a:spcPts val="2917"/>
              </a:lnSpc>
              <a:spcBef>
                <a:spcPct val="0"/>
              </a:spcBef>
            </a:pPr>
            <a:r>
              <a:rPr lang="en-US" sz="2083">
                <a:solidFill>
                  <a:srgbClr val="000000"/>
                </a:solidFill>
                <a:latin typeface="Garet"/>
                <a:ea typeface="Garet"/>
                <a:cs typeface="Garet"/>
                <a:sym typeface="Garet"/>
              </a:rPr>
              <a:t> La segmentation clients, basée sur la méthode RFM et l’algorithme K-Means, permet d’identifier des groupes de clients homogènes selon leur comportement d’achat.</a:t>
            </a:r>
          </a:p>
          <a:p>
            <a:pPr algn="l">
              <a:lnSpc>
                <a:spcPts val="2917"/>
              </a:lnSpc>
              <a:spcBef>
                <a:spcPct val="0"/>
              </a:spcBef>
            </a:pPr>
            <a:r>
              <a:rPr lang="en-US" sz="2083">
                <a:solidFill>
                  <a:srgbClr val="000000"/>
                </a:solidFill>
                <a:latin typeface="Garet"/>
                <a:ea typeface="Garet"/>
                <a:cs typeface="Garet"/>
                <a:sym typeface="Garet"/>
              </a:rPr>
              <a:t>La partie droite illustre la prévision du chiffre d’affaires réalisée à l’aide d’un modèle XGBoost.</a:t>
            </a:r>
          </a:p>
          <a:p>
            <a:pPr algn="l">
              <a:lnSpc>
                <a:spcPts val="2917"/>
              </a:lnSpc>
              <a:spcBef>
                <a:spcPct val="0"/>
              </a:spcBef>
            </a:pPr>
            <a:r>
              <a:rPr lang="en-US" sz="2083">
                <a:solidFill>
                  <a:srgbClr val="000000"/>
                </a:solidFill>
                <a:latin typeface="Garet"/>
                <a:ea typeface="Garet"/>
                <a:cs typeface="Garet"/>
                <a:sym typeface="Garet"/>
              </a:rPr>
              <a:t> Le graphique compare les ventes historiques avec les prévisions futures, offrant une aide à la planification et à l’anticipation des performances commerciales.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902547" y="0"/>
            <a:ext cx="7385453" cy="10287000"/>
          </a:xfrm>
          <a:custGeom>
            <a:avLst/>
            <a:gdLst/>
            <a:ahLst/>
            <a:cxnLst/>
            <a:rect r="r" b="b" t="t" l="l"/>
            <a:pathLst>
              <a:path h="10287000" w="7385453">
                <a:moveTo>
                  <a:pt x="0" y="0"/>
                </a:moveTo>
                <a:lnTo>
                  <a:pt x="7385453" y="0"/>
                </a:lnTo>
                <a:lnTo>
                  <a:pt x="7385453" y="10287000"/>
                </a:lnTo>
                <a:lnTo>
                  <a:pt x="0" y="10287000"/>
                </a:lnTo>
                <a:lnTo>
                  <a:pt x="0" y="0"/>
                </a:lnTo>
                <a:close/>
              </a:path>
            </a:pathLst>
          </a:custGeom>
          <a:blipFill>
            <a:blip r:embed="rId3"/>
            <a:stretch>
              <a:fillRect l="-154196" t="-5177" r="0" b="-16411"/>
            </a:stretch>
          </a:blipFill>
        </p:spPr>
      </p:sp>
      <p:sp>
        <p:nvSpPr>
          <p:cNvPr name="TextBox 4" id="4"/>
          <p:cNvSpPr txBox="true"/>
          <p:nvPr/>
        </p:nvSpPr>
        <p:spPr>
          <a:xfrm rot="0">
            <a:off x="740083" y="1114425"/>
            <a:ext cx="15685880" cy="504592"/>
          </a:xfrm>
          <a:prstGeom prst="rect">
            <a:avLst/>
          </a:prstGeom>
        </p:spPr>
        <p:txBody>
          <a:bodyPr anchor="t" rtlCol="false" tIns="0" lIns="0" bIns="0" rIns="0">
            <a:spAutoFit/>
          </a:bodyPr>
          <a:lstStyle/>
          <a:p>
            <a:pPr algn="l">
              <a:lnSpc>
                <a:spcPts val="3780"/>
              </a:lnSpc>
            </a:pPr>
            <a:r>
              <a:rPr lang="en-US" sz="3897" b="true">
                <a:solidFill>
                  <a:srgbClr val="003060"/>
                </a:solidFill>
                <a:latin typeface="Garet Bold"/>
                <a:ea typeface="Garet Bold"/>
                <a:cs typeface="Garet Bold"/>
                <a:sym typeface="Garet Bold"/>
              </a:rPr>
              <a:t>7- CONCLUSION</a:t>
            </a:r>
          </a:p>
        </p:txBody>
      </p:sp>
      <p:sp>
        <p:nvSpPr>
          <p:cNvPr name="TextBox 5" id="5"/>
          <p:cNvSpPr txBox="true"/>
          <p:nvPr/>
        </p:nvSpPr>
        <p:spPr>
          <a:xfrm rot="0">
            <a:off x="472082" y="3269236"/>
            <a:ext cx="10430466" cy="3710429"/>
          </a:xfrm>
          <a:prstGeom prst="rect">
            <a:avLst/>
          </a:prstGeom>
        </p:spPr>
        <p:txBody>
          <a:bodyPr anchor="t" rtlCol="false" tIns="0" lIns="0" bIns="0" rIns="0">
            <a:spAutoFit/>
          </a:bodyPr>
          <a:lstStyle/>
          <a:p>
            <a:pPr algn="l" marL="416756" indent="-208378" lvl="1">
              <a:lnSpc>
                <a:spcPts val="2702"/>
              </a:lnSpc>
              <a:buFont typeface="Arial"/>
              <a:buChar char="•"/>
            </a:pPr>
            <a:r>
              <a:rPr lang="en-US" sz="1930">
                <a:solidFill>
                  <a:srgbClr val="000000"/>
                </a:solidFill>
                <a:latin typeface="Garet"/>
                <a:ea typeface="Garet"/>
                <a:cs typeface="Garet"/>
                <a:sym typeface="Garet"/>
              </a:rPr>
              <a:t>Ce projet a permis de concevoir une plateforme de Business Intelligence prédictive appliquée au e-commerce.</a:t>
            </a:r>
          </a:p>
          <a:p>
            <a:pPr algn="l" marL="416756" indent="-208378" lvl="1">
              <a:lnSpc>
                <a:spcPts val="2702"/>
              </a:lnSpc>
              <a:buFont typeface="Arial"/>
              <a:buChar char="•"/>
            </a:pPr>
            <a:r>
              <a:rPr lang="en-US" sz="1930">
                <a:solidFill>
                  <a:srgbClr val="000000"/>
                </a:solidFill>
                <a:latin typeface="Garet"/>
                <a:ea typeface="Garet"/>
                <a:cs typeface="Garet"/>
                <a:sym typeface="Garet"/>
              </a:rPr>
              <a:t>L’analyse BI a fourni une vision claire de la performance commerciale à travers des indicateurs clés et des tableaux de bord interactifs.</a:t>
            </a:r>
          </a:p>
          <a:p>
            <a:pPr algn="l" marL="416756" indent="-208378" lvl="1">
              <a:lnSpc>
                <a:spcPts val="2702"/>
              </a:lnSpc>
              <a:buFont typeface="Arial"/>
              <a:buChar char="•"/>
            </a:pPr>
            <a:r>
              <a:rPr lang="en-US" sz="1930">
                <a:solidFill>
                  <a:srgbClr val="000000"/>
                </a:solidFill>
                <a:latin typeface="Garet"/>
                <a:ea typeface="Garet"/>
                <a:cs typeface="Garet"/>
                <a:sym typeface="Garet"/>
              </a:rPr>
              <a:t>L’intégration du Machine Learning a enrichi l’analyse en permettant la segmentation des clients et la prévision du chiffre d’affaires.</a:t>
            </a:r>
          </a:p>
          <a:p>
            <a:pPr algn="l" marL="416756" indent="-208378" lvl="1">
              <a:lnSpc>
                <a:spcPts val="2702"/>
              </a:lnSpc>
              <a:buFont typeface="Arial"/>
              <a:buChar char="•"/>
            </a:pPr>
            <a:r>
              <a:rPr lang="en-US" sz="1930">
                <a:solidFill>
                  <a:srgbClr val="000000"/>
                </a:solidFill>
                <a:latin typeface="Garet"/>
                <a:ea typeface="Garet"/>
                <a:cs typeface="Garet"/>
                <a:sym typeface="Garet"/>
              </a:rPr>
              <a:t>La solution développée constitue un outil d’aide à la décision, facilitant l’analyse des ventes et l’anticipation des tendances futures.</a:t>
            </a:r>
          </a:p>
          <a:p>
            <a:pPr algn="l" marL="416756" indent="-208378" lvl="1">
              <a:lnSpc>
                <a:spcPts val="2702"/>
              </a:lnSpc>
              <a:buFont typeface="Arial"/>
              <a:buChar char="•"/>
            </a:pPr>
            <a:r>
              <a:rPr lang="en-US" sz="1930">
                <a:solidFill>
                  <a:srgbClr val="000000"/>
                </a:solidFill>
                <a:latin typeface="Garet"/>
                <a:ea typeface="Garet"/>
                <a:cs typeface="Garet"/>
                <a:sym typeface="Garet"/>
              </a:rPr>
              <a:t>Malgré certaines limites, le projet pose une base solide pour des améliorations futures telles que l’intégration d’une base de données, l’ajout de modèles plus avancés ou le déploiement en environnement cloud.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280805" y="2967568"/>
            <a:ext cx="1309505" cy="4351865"/>
            <a:chOff x="0" y="0"/>
            <a:chExt cx="344890" cy="1146170"/>
          </a:xfrm>
        </p:grpSpPr>
        <p:sp>
          <p:nvSpPr>
            <p:cNvPr name="Freeform 4" id="4"/>
            <p:cNvSpPr/>
            <p:nvPr/>
          </p:nvSpPr>
          <p:spPr>
            <a:xfrm flipH="false" flipV="false" rot="0">
              <a:off x="0" y="0"/>
              <a:ext cx="344890" cy="1146170"/>
            </a:xfrm>
            <a:custGeom>
              <a:avLst/>
              <a:gdLst/>
              <a:ahLst/>
              <a:cxnLst/>
              <a:rect r="r" b="b" t="t" l="l"/>
              <a:pathLst>
                <a:path h="1146170" w="344890">
                  <a:moveTo>
                    <a:pt x="147802" y="0"/>
                  </a:moveTo>
                  <a:lnTo>
                    <a:pt x="197088" y="0"/>
                  </a:lnTo>
                  <a:cubicBezTo>
                    <a:pt x="236288" y="0"/>
                    <a:pt x="273882" y="15572"/>
                    <a:pt x="301600" y="43290"/>
                  </a:cubicBezTo>
                  <a:cubicBezTo>
                    <a:pt x="329318" y="71009"/>
                    <a:pt x="344890" y="108603"/>
                    <a:pt x="344890" y="147802"/>
                  </a:cubicBezTo>
                  <a:lnTo>
                    <a:pt x="344890" y="998368"/>
                  </a:lnTo>
                  <a:cubicBezTo>
                    <a:pt x="344890" y="1037567"/>
                    <a:pt x="329318" y="1075162"/>
                    <a:pt x="301600" y="1102880"/>
                  </a:cubicBezTo>
                  <a:cubicBezTo>
                    <a:pt x="273882" y="1130598"/>
                    <a:pt x="236288" y="1146170"/>
                    <a:pt x="197088" y="1146170"/>
                  </a:cubicBezTo>
                  <a:lnTo>
                    <a:pt x="147802" y="1146170"/>
                  </a:lnTo>
                  <a:cubicBezTo>
                    <a:pt x="108603" y="1146170"/>
                    <a:pt x="71009" y="1130598"/>
                    <a:pt x="43290" y="1102880"/>
                  </a:cubicBezTo>
                  <a:cubicBezTo>
                    <a:pt x="15572" y="1075162"/>
                    <a:pt x="0" y="1037567"/>
                    <a:pt x="0" y="998368"/>
                  </a:cubicBezTo>
                  <a:lnTo>
                    <a:pt x="0" y="147802"/>
                  </a:lnTo>
                  <a:cubicBezTo>
                    <a:pt x="0" y="108603"/>
                    <a:pt x="15572" y="71009"/>
                    <a:pt x="43290" y="43290"/>
                  </a:cubicBezTo>
                  <a:cubicBezTo>
                    <a:pt x="71009" y="15572"/>
                    <a:pt x="108603" y="0"/>
                    <a:pt x="147802"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38100"/>
              <a:ext cx="344890" cy="1184270"/>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3897777" y="-251375"/>
            <a:ext cx="4789934" cy="10923738"/>
            <a:chOff x="0" y="0"/>
            <a:chExt cx="1261547" cy="2877034"/>
          </a:xfrm>
        </p:grpSpPr>
        <p:sp>
          <p:nvSpPr>
            <p:cNvPr name="Freeform 7" id="7"/>
            <p:cNvSpPr/>
            <p:nvPr/>
          </p:nvSpPr>
          <p:spPr>
            <a:xfrm flipH="false" flipV="false" rot="0">
              <a:off x="0" y="0"/>
              <a:ext cx="1261547" cy="2877034"/>
            </a:xfrm>
            <a:custGeom>
              <a:avLst/>
              <a:gdLst/>
              <a:ahLst/>
              <a:cxnLst/>
              <a:rect r="r" b="b" t="t" l="l"/>
              <a:pathLst>
                <a:path h="2877034" w="1261547">
                  <a:moveTo>
                    <a:pt x="0" y="0"/>
                  </a:moveTo>
                  <a:lnTo>
                    <a:pt x="1261547" y="0"/>
                  </a:lnTo>
                  <a:lnTo>
                    <a:pt x="1261547" y="2877034"/>
                  </a:lnTo>
                  <a:lnTo>
                    <a:pt x="0" y="2877034"/>
                  </a:ln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38100"/>
              <a:ext cx="1261547" cy="2915134"/>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7806112" y="8918694"/>
            <a:ext cx="2675777" cy="679211"/>
          </a:xfrm>
          <a:custGeom>
            <a:avLst/>
            <a:gdLst/>
            <a:ahLst/>
            <a:cxnLst/>
            <a:rect r="r" b="b" t="t" l="l"/>
            <a:pathLst>
              <a:path h="679211" w="2675777">
                <a:moveTo>
                  <a:pt x="0" y="0"/>
                </a:moveTo>
                <a:lnTo>
                  <a:pt x="2675776" y="0"/>
                </a:lnTo>
                <a:lnTo>
                  <a:pt x="2675776" y="679212"/>
                </a:lnTo>
                <a:lnTo>
                  <a:pt x="0" y="679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072387" y="802308"/>
            <a:ext cx="373825" cy="1489884"/>
          </a:xfrm>
          <a:custGeom>
            <a:avLst/>
            <a:gdLst/>
            <a:ahLst/>
            <a:cxnLst/>
            <a:rect r="r" b="b" t="t" l="l"/>
            <a:pathLst>
              <a:path h="1489884" w="373825">
                <a:moveTo>
                  <a:pt x="0" y="0"/>
                </a:moveTo>
                <a:lnTo>
                  <a:pt x="373826" y="0"/>
                </a:lnTo>
                <a:lnTo>
                  <a:pt x="373826" y="1489884"/>
                </a:lnTo>
                <a:lnTo>
                  <a:pt x="0" y="1489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8791955" y="1889681"/>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864416" y="3368462"/>
            <a:ext cx="8216473" cy="1340757"/>
          </a:xfrm>
          <a:prstGeom prst="rect">
            <a:avLst/>
          </a:prstGeom>
        </p:spPr>
        <p:txBody>
          <a:bodyPr anchor="t" rtlCol="false" tIns="0" lIns="0" bIns="0" rIns="0">
            <a:spAutoFit/>
          </a:bodyPr>
          <a:lstStyle/>
          <a:p>
            <a:pPr algn="l">
              <a:lnSpc>
                <a:spcPts val="10046"/>
              </a:lnSpc>
            </a:pPr>
            <a:r>
              <a:rPr lang="en-US" sz="10357" b="true">
                <a:solidFill>
                  <a:srgbClr val="003060"/>
                </a:solidFill>
                <a:latin typeface="Garet Bold"/>
                <a:ea typeface="Garet Bold"/>
                <a:cs typeface="Garet Bold"/>
                <a:sym typeface="Garet Bold"/>
              </a:rPr>
              <a:t>MERCI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497777" y="3353141"/>
            <a:ext cx="817854" cy="720378"/>
            <a:chOff x="0" y="0"/>
            <a:chExt cx="215402" cy="189729"/>
          </a:xfrm>
        </p:grpSpPr>
        <p:sp>
          <p:nvSpPr>
            <p:cNvPr name="Freeform 4" id="4"/>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01</a:t>
              </a:r>
            </a:p>
          </p:txBody>
        </p:sp>
      </p:grpSp>
      <p:grpSp>
        <p:nvGrpSpPr>
          <p:cNvPr name="Group 6" id="6"/>
          <p:cNvGrpSpPr/>
          <p:nvPr/>
        </p:nvGrpSpPr>
        <p:grpSpPr>
          <a:xfrm rot="0">
            <a:off x="9497777" y="4184128"/>
            <a:ext cx="817854" cy="720378"/>
            <a:chOff x="0" y="0"/>
            <a:chExt cx="215402" cy="189729"/>
          </a:xfrm>
        </p:grpSpPr>
        <p:sp>
          <p:nvSpPr>
            <p:cNvPr name="Freeform 7" id="7"/>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02</a:t>
              </a:r>
            </a:p>
          </p:txBody>
        </p:sp>
      </p:grpSp>
      <p:grpSp>
        <p:nvGrpSpPr>
          <p:cNvPr name="Group 9" id="9"/>
          <p:cNvGrpSpPr/>
          <p:nvPr/>
        </p:nvGrpSpPr>
        <p:grpSpPr>
          <a:xfrm rot="0">
            <a:off x="9497777" y="5018807"/>
            <a:ext cx="817854" cy="720378"/>
            <a:chOff x="0" y="0"/>
            <a:chExt cx="215402" cy="189729"/>
          </a:xfrm>
        </p:grpSpPr>
        <p:sp>
          <p:nvSpPr>
            <p:cNvPr name="Freeform 10" id="10"/>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11" id="11"/>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03</a:t>
              </a:r>
            </a:p>
          </p:txBody>
        </p:sp>
      </p:grpSp>
      <p:grpSp>
        <p:nvGrpSpPr>
          <p:cNvPr name="Group 12" id="12"/>
          <p:cNvGrpSpPr/>
          <p:nvPr/>
        </p:nvGrpSpPr>
        <p:grpSpPr>
          <a:xfrm rot="0">
            <a:off x="9497777" y="5853485"/>
            <a:ext cx="817854" cy="720378"/>
            <a:chOff x="0" y="0"/>
            <a:chExt cx="215402" cy="189729"/>
          </a:xfrm>
        </p:grpSpPr>
        <p:sp>
          <p:nvSpPr>
            <p:cNvPr name="Freeform 13" id="13"/>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14" id="14"/>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04</a:t>
              </a:r>
            </a:p>
          </p:txBody>
        </p:sp>
      </p:grpSp>
      <p:grpSp>
        <p:nvGrpSpPr>
          <p:cNvPr name="Group 15" id="15"/>
          <p:cNvGrpSpPr/>
          <p:nvPr/>
        </p:nvGrpSpPr>
        <p:grpSpPr>
          <a:xfrm rot="0">
            <a:off x="9497777" y="6688163"/>
            <a:ext cx="817854" cy="720378"/>
            <a:chOff x="0" y="0"/>
            <a:chExt cx="215402" cy="189729"/>
          </a:xfrm>
        </p:grpSpPr>
        <p:sp>
          <p:nvSpPr>
            <p:cNvPr name="Freeform 16" id="16"/>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17" id="17"/>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05</a:t>
              </a:r>
            </a:p>
          </p:txBody>
        </p:sp>
      </p:grpSp>
      <p:sp>
        <p:nvSpPr>
          <p:cNvPr name="Freeform 18" id="18"/>
          <p:cNvSpPr/>
          <p:nvPr/>
        </p:nvSpPr>
        <p:spPr>
          <a:xfrm flipH="false" flipV="false" rot="0">
            <a:off x="0" y="8243220"/>
            <a:ext cx="3245780" cy="3245780"/>
          </a:xfrm>
          <a:custGeom>
            <a:avLst/>
            <a:gdLst/>
            <a:ahLst/>
            <a:cxnLst/>
            <a:rect r="r" b="b" t="t" l="l"/>
            <a:pathLst>
              <a:path h="3245780" w="3245780">
                <a:moveTo>
                  <a:pt x="0" y="0"/>
                </a:moveTo>
                <a:lnTo>
                  <a:pt x="3245780" y="0"/>
                </a:lnTo>
                <a:lnTo>
                  <a:pt x="3245780" y="3245780"/>
                </a:lnTo>
                <a:lnTo>
                  <a:pt x="0" y="3245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3457163" y="3315326"/>
            <a:ext cx="4203747" cy="5735273"/>
            <a:chOff x="0" y="0"/>
            <a:chExt cx="1112512" cy="1517827"/>
          </a:xfrm>
        </p:grpSpPr>
        <p:sp>
          <p:nvSpPr>
            <p:cNvPr name="Freeform 20" id="20"/>
            <p:cNvSpPr/>
            <p:nvPr/>
          </p:nvSpPr>
          <p:spPr>
            <a:xfrm flipH="false" flipV="false" rot="0">
              <a:off x="0" y="0"/>
              <a:ext cx="1112512" cy="1517827"/>
            </a:xfrm>
            <a:custGeom>
              <a:avLst/>
              <a:gdLst/>
              <a:ahLst/>
              <a:cxnLst/>
              <a:rect r="r" b="b" t="t" l="l"/>
              <a:pathLst>
                <a:path h="1517827" w="1112512">
                  <a:moveTo>
                    <a:pt x="0" y="0"/>
                  </a:moveTo>
                  <a:lnTo>
                    <a:pt x="1112512" y="0"/>
                  </a:lnTo>
                  <a:lnTo>
                    <a:pt x="1112512" y="1517827"/>
                  </a:lnTo>
                  <a:lnTo>
                    <a:pt x="0" y="1517827"/>
                  </a:lnTo>
                  <a:close/>
                </a:path>
              </a:pathLst>
            </a:custGeom>
            <a:gradFill rotWithShape="true">
              <a:gsLst>
                <a:gs pos="0">
                  <a:srgbClr val="003060">
                    <a:alpha val="100000"/>
                  </a:srgbClr>
                </a:gs>
                <a:gs pos="100000">
                  <a:srgbClr val="003060">
                    <a:alpha val="0"/>
                  </a:srgbClr>
                </a:gs>
              </a:gsLst>
              <a:lin ang="5400000"/>
            </a:gradFill>
          </p:spPr>
        </p:sp>
        <p:sp>
          <p:nvSpPr>
            <p:cNvPr name="TextBox 21" id="21"/>
            <p:cNvSpPr txBox="true"/>
            <p:nvPr/>
          </p:nvSpPr>
          <p:spPr>
            <a:xfrm>
              <a:off x="0" y="-57150"/>
              <a:ext cx="1112512" cy="1574977"/>
            </a:xfrm>
            <a:prstGeom prst="rect">
              <a:avLst/>
            </a:prstGeom>
          </p:spPr>
          <p:txBody>
            <a:bodyPr anchor="ctr" rtlCol="false" tIns="50800" lIns="50800" bIns="50800" rIns="50800"/>
            <a:lstStyle/>
            <a:p>
              <a:pPr algn="ctr">
                <a:lnSpc>
                  <a:spcPts val="3500"/>
                </a:lnSpc>
              </a:pPr>
            </a:p>
          </p:txBody>
        </p:sp>
      </p:grpSp>
      <p:grpSp>
        <p:nvGrpSpPr>
          <p:cNvPr name="Group 22" id="22"/>
          <p:cNvGrpSpPr/>
          <p:nvPr/>
        </p:nvGrpSpPr>
        <p:grpSpPr>
          <a:xfrm rot="0">
            <a:off x="3245780" y="2735261"/>
            <a:ext cx="4203747" cy="6105247"/>
            <a:chOff x="0" y="0"/>
            <a:chExt cx="654419" cy="950435"/>
          </a:xfrm>
        </p:grpSpPr>
        <p:sp>
          <p:nvSpPr>
            <p:cNvPr name="Freeform 23" id="23"/>
            <p:cNvSpPr/>
            <p:nvPr/>
          </p:nvSpPr>
          <p:spPr>
            <a:xfrm flipH="false" flipV="false" rot="0">
              <a:off x="0" y="0"/>
              <a:ext cx="654419" cy="950435"/>
            </a:xfrm>
            <a:custGeom>
              <a:avLst/>
              <a:gdLst/>
              <a:ahLst/>
              <a:cxnLst/>
              <a:rect r="r" b="b" t="t" l="l"/>
              <a:pathLst>
                <a:path h="950435" w="654419">
                  <a:moveTo>
                    <a:pt x="0" y="0"/>
                  </a:moveTo>
                  <a:lnTo>
                    <a:pt x="654419" y="0"/>
                  </a:lnTo>
                  <a:lnTo>
                    <a:pt x="654419" y="950435"/>
                  </a:lnTo>
                  <a:lnTo>
                    <a:pt x="0" y="950435"/>
                  </a:lnTo>
                  <a:close/>
                </a:path>
              </a:pathLst>
            </a:custGeom>
            <a:blipFill>
              <a:blip r:embed="rId5"/>
              <a:stretch>
                <a:fillRect l="-154196" t="-2918" r="0" b="-13692"/>
              </a:stretch>
            </a:blipFill>
          </p:spPr>
        </p:sp>
      </p:grpSp>
      <p:grpSp>
        <p:nvGrpSpPr>
          <p:cNvPr name="Group 24" id="24"/>
          <p:cNvGrpSpPr/>
          <p:nvPr/>
        </p:nvGrpSpPr>
        <p:grpSpPr>
          <a:xfrm rot="0">
            <a:off x="13963740" y="9258300"/>
            <a:ext cx="4465962" cy="1640349"/>
            <a:chOff x="0" y="0"/>
            <a:chExt cx="1176220" cy="432026"/>
          </a:xfrm>
        </p:grpSpPr>
        <p:sp>
          <p:nvSpPr>
            <p:cNvPr name="Freeform 25" id="25"/>
            <p:cNvSpPr/>
            <p:nvPr/>
          </p:nvSpPr>
          <p:spPr>
            <a:xfrm flipH="false" flipV="false" rot="0">
              <a:off x="0" y="0"/>
              <a:ext cx="1176220" cy="432026"/>
            </a:xfrm>
            <a:custGeom>
              <a:avLst/>
              <a:gdLst/>
              <a:ahLst/>
              <a:cxnLst/>
              <a:rect r="r" b="b" t="t" l="l"/>
              <a:pathLst>
                <a:path h="432026" w="1176220">
                  <a:moveTo>
                    <a:pt x="32937" y="0"/>
                  </a:moveTo>
                  <a:lnTo>
                    <a:pt x="1143283" y="0"/>
                  </a:lnTo>
                  <a:cubicBezTo>
                    <a:pt x="1152019" y="0"/>
                    <a:pt x="1160396" y="3470"/>
                    <a:pt x="1166573" y="9647"/>
                  </a:cubicBezTo>
                  <a:cubicBezTo>
                    <a:pt x="1172750" y="15824"/>
                    <a:pt x="1176220" y="24202"/>
                    <a:pt x="1176220" y="32937"/>
                  </a:cubicBezTo>
                  <a:lnTo>
                    <a:pt x="1176220" y="399089"/>
                  </a:lnTo>
                  <a:cubicBezTo>
                    <a:pt x="1176220" y="407824"/>
                    <a:pt x="1172750" y="416202"/>
                    <a:pt x="1166573" y="422379"/>
                  </a:cubicBezTo>
                  <a:cubicBezTo>
                    <a:pt x="1160396" y="428556"/>
                    <a:pt x="1152019" y="432026"/>
                    <a:pt x="1143283" y="432026"/>
                  </a:cubicBezTo>
                  <a:lnTo>
                    <a:pt x="32937" y="432026"/>
                  </a:lnTo>
                  <a:cubicBezTo>
                    <a:pt x="24202" y="432026"/>
                    <a:pt x="15824" y="428556"/>
                    <a:pt x="9647" y="422379"/>
                  </a:cubicBezTo>
                  <a:cubicBezTo>
                    <a:pt x="3470" y="416202"/>
                    <a:pt x="0" y="407824"/>
                    <a:pt x="0" y="399089"/>
                  </a:cubicBezTo>
                  <a:lnTo>
                    <a:pt x="0" y="32937"/>
                  </a:lnTo>
                  <a:cubicBezTo>
                    <a:pt x="0" y="24202"/>
                    <a:pt x="3470" y="15824"/>
                    <a:pt x="9647" y="9647"/>
                  </a:cubicBezTo>
                  <a:cubicBezTo>
                    <a:pt x="15824" y="3470"/>
                    <a:pt x="24202" y="0"/>
                    <a:pt x="32937" y="0"/>
                  </a:cubicBezTo>
                  <a:close/>
                </a:path>
              </a:pathLst>
            </a:custGeom>
            <a:gradFill rotWithShape="true">
              <a:gsLst>
                <a:gs pos="0">
                  <a:srgbClr val="003060">
                    <a:alpha val="0"/>
                  </a:srgbClr>
                </a:gs>
                <a:gs pos="50000">
                  <a:srgbClr val="003060">
                    <a:alpha val="100000"/>
                  </a:srgbClr>
                </a:gs>
                <a:gs pos="100000">
                  <a:srgbClr val="003060">
                    <a:alpha val="100000"/>
                  </a:srgbClr>
                </a:gs>
              </a:gsLst>
              <a:lin ang="0"/>
            </a:gradFill>
            <a:ln cap="sq">
              <a:noFill/>
              <a:prstDash val="solid"/>
              <a:miter/>
            </a:ln>
          </p:spPr>
        </p:sp>
        <p:sp>
          <p:nvSpPr>
            <p:cNvPr name="TextBox 26" id="26"/>
            <p:cNvSpPr txBox="true"/>
            <p:nvPr/>
          </p:nvSpPr>
          <p:spPr>
            <a:xfrm>
              <a:off x="0" y="-57150"/>
              <a:ext cx="1176220" cy="489176"/>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27" id="27"/>
          <p:cNvGrpSpPr/>
          <p:nvPr/>
        </p:nvGrpSpPr>
        <p:grpSpPr>
          <a:xfrm rot="0">
            <a:off x="9497777" y="-611649"/>
            <a:ext cx="8931924" cy="1640349"/>
            <a:chOff x="0" y="0"/>
            <a:chExt cx="2352441" cy="432026"/>
          </a:xfrm>
        </p:grpSpPr>
        <p:sp>
          <p:nvSpPr>
            <p:cNvPr name="Freeform 28" id="28"/>
            <p:cNvSpPr/>
            <p:nvPr/>
          </p:nvSpPr>
          <p:spPr>
            <a:xfrm flipH="false" flipV="false" rot="0">
              <a:off x="0" y="0"/>
              <a:ext cx="2352441" cy="432026"/>
            </a:xfrm>
            <a:custGeom>
              <a:avLst/>
              <a:gdLst/>
              <a:ahLst/>
              <a:cxnLst/>
              <a:rect r="r" b="b" t="t" l="l"/>
              <a:pathLst>
                <a:path h="432026" w="2352441">
                  <a:moveTo>
                    <a:pt x="16469" y="0"/>
                  </a:moveTo>
                  <a:lnTo>
                    <a:pt x="2335972" y="0"/>
                  </a:lnTo>
                  <a:cubicBezTo>
                    <a:pt x="2345068" y="0"/>
                    <a:pt x="2352441" y="7373"/>
                    <a:pt x="2352441" y="16469"/>
                  </a:cubicBezTo>
                  <a:lnTo>
                    <a:pt x="2352441" y="415557"/>
                  </a:lnTo>
                  <a:cubicBezTo>
                    <a:pt x="2352441" y="419925"/>
                    <a:pt x="2350706" y="424114"/>
                    <a:pt x="2347617" y="427202"/>
                  </a:cubicBezTo>
                  <a:cubicBezTo>
                    <a:pt x="2344529" y="430291"/>
                    <a:pt x="2340340" y="432026"/>
                    <a:pt x="2335972" y="432026"/>
                  </a:cubicBezTo>
                  <a:lnTo>
                    <a:pt x="16469" y="432026"/>
                  </a:lnTo>
                  <a:cubicBezTo>
                    <a:pt x="12101" y="432026"/>
                    <a:pt x="7912" y="430291"/>
                    <a:pt x="4824" y="427202"/>
                  </a:cubicBezTo>
                  <a:cubicBezTo>
                    <a:pt x="1735" y="424114"/>
                    <a:pt x="0" y="419925"/>
                    <a:pt x="0" y="415557"/>
                  </a:cubicBezTo>
                  <a:lnTo>
                    <a:pt x="0" y="16469"/>
                  </a:lnTo>
                  <a:cubicBezTo>
                    <a:pt x="0" y="12101"/>
                    <a:pt x="1735" y="7912"/>
                    <a:pt x="4824" y="4824"/>
                  </a:cubicBezTo>
                  <a:cubicBezTo>
                    <a:pt x="7912" y="1735"/>
                    <a:pt x="12101" y="0"/>
                    <a:pt x="16469" y="0"/>
                  </a:cubicBezTo>
                  <a:close/>
                </a:path>
              </a:pathLst>
            </a:custGeom>
            <a:gradFill rotWithShape="true">
              <a:gsLst>
                <a:gs pos="0">
                  <a:srgbClr val="003060">
                    <a:alpha val="0"/>
                  </a:srgbClr>
                </a:gs>
                <a:gs pos="50000">
                  <a:srgbClr val="003060">
                    <a:alpha val="100000"/>
                  </a:srgbClr>
                </a:gs>
                <a:gs pos="100000">
                  <a:srgbClr val="003060">
                    <a:alpha val="100000"/>
                  </a:srgbClr>
                </a:gs>
              </a:gsLst>
              <a:lin ang="0"/>
            </a:gradFill>
          </p:spPr>
        </p:sp>
        <p:sp>
          <p:nvSpPr>
            <p:cNvPr name="TextBox 29" id="29"/>
            <p:cNvSpPr txBox="true"/>
            <p:nvPr/>
          </p:nvSpPr>
          <p:spPr>
            <a:xfrm>
              <a:off x="0" y="-57150"/>
              <a:ext cx="2352441" cy="489176"/>
            </a:xfrm>
            <a:prstGeom prst="rect">
              <a:avLst/>
            </a:prstGeom>
          </p:spPr>
          <p:txBody>
            <a:bodyPr anchor="ctr" rtlCol="false" tIns="50800" lIns="50800" bIns="50800" rIns="50800"/>
            <a:lstStyle/>
            <a:p>
              <a:pPr algn="ctr">
                <a:lnSpc>
                  <a:spcPts val="3500"/>
                </a:lnSpc>
              </a:pPr>
            </a:p>
          </p:txBody>
        </p:sp>
      </p:grpSp>
      <p:grpSp>
        <p:nvGrpSpPr>
          <p:cNvPr name="Group 30" id="30"/>
          <p:cNvGrpSpPr/>
          <p:nvPr/>
        </p:nvGrpSpPr>
        <p:grpSpPr>
          <a:xfrm rot="0">
            <a:off x="-224164" y="-611649"/>
            <a:ext cx="1637841" cy="3346909"/>
            <a:chOff x="0" y="0"/>
            <a:chExt cx="431365" cy="881491"/>
          </a:xfrm>
        </p:grpSpPr>
        <p:sp>
          <p:nvSpPr>
            <p:cNvPr name="Freeform 31" id="31"/>
            <p:cNvSpPr/>
            <p:nvPr/>
          </p:nvSpPr>
          <p:spPr>
            <a:xfrm flipH="false" flipV="false" rot="0">
              <a:off x="0" y="0"/>
              <a:ext cx="431365" cy="881490"/>
            </a:xfrm>
            <a:custGeom>
              <a:avLst/>
              <a:gdLst/>
              <a:ahLst/>
              <a:cxnLst/>
              <a:rect r="r" b="b" t="t" l="l"/>
              <a:pathLst>
                <a:path h="881490" w="431365">
                  <a:moveTo>
                    <a:pt x="89811" y="0"/>
                  </a:moveTo>
                  <a:lnTo>
                    <a:pt x="341554" y="0"/>
                  </a:lnTo>
                  <a:cubicBezTo>
                    <a:pt x="365374" y="0"/>
                    <a:pt x="388218" y="9462"/>
                    <a:pt x="405060" y="26305"/>
                  </a:cubicBezTo>
                  <a:cubicBezTo>
                    <a:pt x="421903" y="43148"/>
                    <a:pt x="431365" y="65992"/>
                    <a:pt x="431365" y="89811"/>
                  </a:cubicBezTo>
                  <a:lnTo>
                    <a:pt x="431365" y="791679"/>
                  </a:lnTo>
                  <a:cubicBezTo>
                    <a:pt x="431365" y="815499"/>
                    <a:pt x="421903" y="838343"/>
                    <a:pt x="405060" y="855185"/>
                  </a:cubicBezTo>
                  <a:cubicBezTo>
                    <a:pt x="388218" y="872028"/>
                    <a:pt x="365374" y="881490"/>
                    <a:pt x="341554" y="881490"/>
                  </a:cubicBezTo>
                  <a:lnTo>
                    <a:pt x="89811" y="881490"/>
                  </a:lnTo>
                  <a:cubicBezTo>
                    <a:pt x="65992" y="881490"/>
                    <a:pt x="43148" y="872028"/>
                    <a:pt x="26305" y="855185"/>
                  </a:cubicBezTo>
                  <a:cubicBezTo>
                    <a:pt x="9462" y="838343"/>
                    <a:pt x="0" y="815499"/>
                    <a:pt x="0" y="791679"/>
                  </a:cubicBezTo>
                  <a:lnTo>
                    <a:pt x="0" y="89811"/>
                  </a:lnTo>
                  <a:cubicBezTo>
                    <a:pt x="0" y="65992"/>
                    <a:pt x="9462" y="43148"/>
                    <a:pt x="26305" y="26305"/>
                  </a:cubicBezTo>
                  <a:cubicBezTo>
                    <a:pt x="43148" y="9462"/>
                    <a:pt x="65992" y="0"/>
                    <a:pt x="89811" y="0"/>
                  </a:cubicBezTo>
                  <a:close/>
                </a:path>
              </a:pathLst>
            </a:custGeom>
            <a:gradFill rotWithShape="true">
              <a:gsLst>
                <a:gs pos="0">
                  <a:srgbClr val="003060">
                    <a:alpha val="100000"/>
                  </a:srgbClr>
                </a:gs>
                <a:gs pos="100000">
                  <a:srgbClr val="003060">
                    <a:alpha val="0"/>
                  </a:srgbClr>
                </a:gs>
              </a:gsLst>
              <a:lin ang="0"/>
            </a:gradFill>
            <a:ln cap="sq">
              <a:noFill/>
              <a:prstDash val="solid"/>
              <a:miter/>
            </a:ln>
          </p:spPr>
        </p:sp>
        <p:sp>
          <p:nvSpPr>
            <p:cNvPr name="TextBox 32" id="32"/>
            <p:cNvSpPr txBox="true"/>
            <p:nvPr/>
          </p:nvSpPr>
          <p:spPr>
            <a:xfrm>
              <a:off x="0" y="-57150"/>
              <a:ext cx="431365" cy="938641"/>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Freeform 33" id="33"/>
          <p:cNvSpPr/>
          <p:nvPr/>
        </p:nvSpPr>
        <p:spPr>
          <a:xfrm flipH="true" flipV="false" rot="0">
            <a:off x="15569366" y="810001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9497777" y="2176752"/>
            <a:ext cx="5845824" cy="862462"/>
          </a:xfrm>
          <a:prstGeom prst="rect">
            <a:avLst/>
          </a:prstGeom>
        </p:spPr>
        <p:txBody>
          <a:bodyPr anchor="t" rtlCol="false" tIns="0" lIns="0" bIns="0" rIns="0">
            <a:spAutoFit/>
          </a:bodyPr>
          <a:lstStyle/>
          <a:p>
            <a:pPr algn="l">
              <a:lnSpc>
                <a:spcPts val="6499"/>
              </a:lnSpc>
            </a:pPr>
            <a:r>
              <a:rPr lang="en-US" sz="6700" b="true">
                <a:solidFill>
                  <a:srgbClr val="003060"/>
                </a:solidFill>
                <a:latin typeface="Garet Bold"/>
                <a:ea typeface="Garet Bold"/>
                <a:cs typeface="Garet Bold"/>
                <a:sym typeface="Garet Bold"/>
              </a:rPr>
              <a:t>SOMMAIRE</a:t>
            </a:r>
          </a:p>
        </p:txBody>
      </p:sp>
      <p:sp>
        <p:nvSpPr>
          <p:cNvPr name="TextBox 35" id="35"/>
          <p:cNvSpPr txBox="true"/>
          <p:nvPr/>
        </p:nvSpPr>
        <p:spPr>
          <a:xfrm rot="0">
            <a:off x="10491169" y="3468855"/>
            <a:ext cx="4207229"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Introduction et contexte</a:t>
            </a:r>
          </a:p>
        </p:txBody>
      </p:sp>
      <p:sp>
        <p:nvSpPr>
          <p:cNvPr name="TextBox 36" id="36"/>
          <p:cNvSpPr txBox="true"/>
          <p:nvPr/>
        </p:nvSpPr>
        <p:spPr>
          <a:xfrm rot="0">
            <a:off x="10491169" y="5133376"/>
            <a:ext cx="6103854"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Architecture et Technologies</a:t>
            </a:r>
          </a:p>
        </p:txBody>
      </p:sp>
      <p:sp>
        <p:nvSpPr>
          <p:cNvPr name="TextBox 37" id="37"/>
          <p:cNvSpPr txBox="true"/>
          <p:nvPr/>
        </p:nvSpPr>
        <p:spPr>
          <a:xfrm rot="0">
            <a:off x="10429322" y="4299843"/>
            <a:ext cx="6227547"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 Données et préparation (ETL)</a:t>
            </a:r>
          </a:p>
        </p:txBody>
      </p:sp>
      <p:sp>
        <p:nvSpPr>
          <p:cNvPr name="TextBox 38" id="38"/>
          <p:cNvSpPr txBox="true"/>
          <p:nvPr/>
        </p:nvSpPr>
        <p:spPr>
          <a:xfrm rot="0">
            <a:off x="10491169" y="5938487"/>
            <a:ext cx="4852433"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Analyse BI et indicateurs</a:t>
            </a:r>
          </a:p>
        </p:txBody>
      </p:sp>
      <p:sp>
        <p:nvSpPr>
          <p:cNvPr name="TextBox 39" id="39"/>
          <p:cNvSpPr txBox="true"/>
          <p:nvPr/>
        </p:nvSpPr>
        <p:spPr>
          <a:xfrm rot="0">
            <a:off x="10491169" y="6770337"/>
            <a:ext cx="2929069"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Machine learning</a:t>
            </a:r>
          </a:p>
        </p:txBody>
      </p:sp>
      <p:grpSp>
        <p:nvGrpSpPr>
          <p:cNvPr name="Group 40" id="40"/>
          <p:cNvGrpSpPr/>
          <p:nvPr/>
        </p:nvGrpSpPr>
        <p:grpSpPr>
          <a:xfrm rot="0">
            <a:off x="9497777" y="7722867"/>
            <a:ext cx="817854" cy="720378"/>
            <a:chOff x="0" y="0"/>
            <a:chExt cx="215402" cy="189729"/>
          </a:xfrm>
        </p:grpSpPr>
        <p:sp>
          <p:nvSpPr>
            <p:cNvPr name="Freeform 41" id="41"/>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42" id="42"/>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06</a:t>
              </a:r>
            </a:p>
          </p:txBody>
        </p:sp>
      </p:grpSp>
      <p:sp>
        <p:nvSpPr>
          <p:cNvPr name="TextBox 43" id="43"/>
          <p:cNvSpPr txBox="true"/>
          <p:nvPr/>
        </p:nvSpPr>
        <p:spPr>
          <a:xfrm rot="0">
            <a:off x="10614027" y="8956222"/>
            <a:ext cx="2929069"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Conclusion</a:t>
            </a:r>
          </a:p>
        </p:txBody>
      </p:sp>
      <p:grpSp>
        <p:nvGrpSpPr>
          <p:cNvPr name="Group 44" id="44"/>
          <p:cNvGrpSpPr/>
          <p:nvPr/>
        </p:nvGrpSpPr>
        <p:grpSpPr>
          <a:xfrm rot="0">
            <a:off x="9497777" y="8840508"/>
            <a:ext cx="817854" cy="720378"/>
            <a:chOff x="0" y="0"/>
            <a:chExt cx="215402" cy="189729"/>
          </a:xfrm>
        </p:grpSpPr>
        <p:sp>
          <p:nvSpPr>
            <p:cNvPr name="Freeform 45" id="45"/>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46" id="46"/>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07</a:t>
              </a:r>
            </a:p>
          </p:txBody>
        </p:sp>
      </p:grpSp>
      <p:sp>
        <p:nvSpPr>
          <p:cNvPr name="TextBox 47" id="47"/>
          <p:cNvSpPr txBox="true"/>
          <p:nvPr/>
        </p:nvSpPr>
        <p:spPr>
          <a:xfrm rot="0">
            <a:off x="10525182" y="7855536"/>
            <a:ext cx="2929069"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Démonstration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5569366" y="9030097"/>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739990" y="2029143"/>
            <a:ext cx="9966453" cy="5033059"/>
          </a:xfrm>
          <a:custGeom>
            <a:avLst/>
            <a:gdLst/>
            <a:ahLst/>
            <a:cxnLst/>
            <a:rect r="r" b="b" t="t" l="l"/>
            <a:pathLst>
              <a:path h="5033059" w="9966453">
                <a:moveTo>
                  <a:pt x="0" y="0"/>
                </a:moveTo>
                <a:lnTo>
                  <a:pt x="9966453" y="0"/>
                </a:lnTo>
                <a:lnTo>
                  <a:pt x="9966453" y="5033059"/>
                </a:lnTo>
                <a:lnTo>
                  <a:pt x="0" y="5033059"/>
                </a:lnTo>
                <a:lnTo>
                  <a:pt x="0" y="0"/>
                </a:lnTo>
                <a:close/>
              </a:path>
            </a:pathLst>
          </a:custGeom>
          <a:blipFill>
            <a:blip r:embed="rId5"/>
            <a:stretch>
              <a:fillRect l="0" t="0" r="0" b="0"/>
            </a:stretch>
          </a:blipFill>
        </p:spPr>
      </p:sp>
      <p:sp>
        <p:nvSpPr>
          <p:cNvPr name="TextBox 11" id="11"/>
          <p:cNvSpPr txBox="true"/>
          <p:nvPr/>
        </p:nvSpPr>
        <p:spPr>
          <a:xfrm rot="0">
            <a:off x="627486" y="798402"/>
            <a:ext cx="14300209" cy="841323"/>
          </a:xfrm>
          <a:prstGeom prst="rect">
            <a:avLst/>
          </a:prstGeom>
        </p:spPr>
        <p:txBody>
          <a:bodyPr anchor="t" rtlCol="false" tIns="0" lIns="0" bIns="0" rIns="0">
            <a:spAutoFit/>
          </a:bodyPr>
          <a:lstStyle/>
          <a:p>
            <a:pPr algn="l">
              <a:lnSpc>
                <a:spcPts val="6241"/>
              </a:lnSpc>
            </a:pPr>
            <a:r>
              <a:rPr lang="en-US" sz="6434" b="true">
                <a:solidFill>
                  <a:srgbClr val="003060"/>
                </a:solidFill>
                <a:latin typeface="Garet Bold"/>
                <a:ea typeface="Garet Bold"/>
                <a:cs typeface="Garet Bold"/>
                <a:sym typeface="Garet Bold"/>
              </a:rPr>
              <a:t>1-INTRODUCTION ET CONTEXTE</a:t>
            </a:r>
          </a:p>
        </p:txBody>
      </p:sp>
      <p:sp>
        <p:nvSpPr>
          <p:cNvPr name="TextBox 12" id="12"/>
          <p:cNvSpPr txBox="true"/>
          <p:nvPr/>
        </p:nvSpPr>
        <p:spPr>
          <a:xfrm rot="0">
            <a:off x="2348091" y="7413519"/>
            <a:ext cx="12750251" cy="1844781"/>
          </a:xfrm>
          <a:prstGeom prst="rect">
            <a:avLst/>
          </a:prstGeom>
        </p:spPr>
        <p:txBody>
          <a:bodyPr anchor="t" rtlCol="false" tIns="0" lIns="0" bIns="0" rIns="0">
            <a:spAutoFit/>
          </a:bodyPr>
          <a:lstStyle/>
          <a:p>
            <a:pPr algn="l">
              <a:lnSpc>
                <a:spcPts val="2972"/>
              </a:lnSpc>
            </a:pPr>
          </a:p>
          <a:p>
            <a:pPr algn="l" marL="458415" indent="-229208" lvl="1">
              <a:lnSpc>
                <a:spcPts val="2972"/>
              </a:lnSpc>
              <a:buFont typeface="Arial"/>
              <a:buChar char="•"/>
            </a:pPr>
            <a:r>
              <a:rPr lang="en-US" sz="2123">
                <a:solidFill>
                  <a:srgbClr val="000000"/>
                </a:solidFill>
                <a:latin typeface="Garet"/>
                <a:ea typeface="Garet"/>
                <a:cs typeface="Garet"/>
                <a:sym typeface="Garet"/>
              </a:rPr>
              <a:t>Les plateformes e-commerce génèrent de grandes quantités de données de ventes</a:t>
            </a:r>
          </a:p>
          <a:p>
            <a:pPr algn="l" marL="458415" indent="-229208" lvl="1">
              <a:lnSpc>
                <a:spcPts val="2972"/>
              </a:lnSpc>
              <a:buFont typeface="Arial"/>
              <a:buChar char="•"/>
            </a:pPr>
            <a:r>
              <a:rPr lang="en-US" sz="2123">
                <a:solidFill>
                  <a:srgbClr val="000000"/>
                </a:solidFill>
                <a:latin typeface="Garet"/>
                <a:ea typeface="Garet"/>
                <a:cs typeface="Garet"/>
                <a:sym typeface="Garet"/>
              </a:rPr>
              <a:t>Ces données sont souvent complexes et difficiles à exploiter directement</a:t>
            </a:r>
          </a:p>
          <a:p>
            <a:pPr algn="l" marL="458415" indent="-229208" lvl="1">
              <a:lnSpc>
                <a:spcPts val="2972"/>
              </a:lnSpc>
              <a:buFont typeface="Arial"/>
              <a:buChar char="•"/>
            </a:pPr>
            <a:r>
              <a:rPr lang="en-US" sz="2123">
                <a:solidFill>
                  <a:srgbClr val="000000"/>
                </a:solidFill>
                <a:latin typeface="Garet"/>
                <a:ea typeface="Garet"/>
                <a:cs typeface="Garet"/>
                <a:sym typeface="Garet"/>
              </a:rPr>
              <a:t>La Business Intelligence permet de transformer les données brutes en informations utiles</a:t>
            </a:r>
          </a:p>
          <a:p>
            <a:pPr algn="l" marL="458415" indent="-229208" lvl="1">
              <a:lnSpc>
                <a:spcPts val="2972"/>
              </a:lnSpc>
              <a:buFont typeface="Arial"/>
              <a:buChar char="•"/>
            </a:pPr>
            <a:r>
              <a:rPr lang="en-US" sz="2123">
                <a:solidFill>
                  <a:srgbClr val="000000"/>
                </a:solidFill>
                <a:latin typeface="Garet"/>
                <a:ea typeface="Garet"/>
                <a:cs typeface="Garet"/>
                <a:sym typeface="Garet"/>
              </a:rPr>
              <a:t>Elle facilite la prise de décision stratégique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433381" cy="10820284"/>
            <a:chOff x="0" y="0"/>
            <a:chExt cx="377516" cy="2849787"/>
          </a:xfrm>
        </p:grpSpPr>
        <p:sp>
          <p:nvSpPr>
            <p:cNvPr name="Freeform 4" id="4"/>
            <p:cNvSpPr/>
            <p:nvPr/>
          </p:nvSpPr>
          <p:spPr>
            <a:xfrm flipH="false" flipV="false" rot="0">
              <a:off x="0" y="0"/>
              <a:ext cx="377516" cy="2849787"/>
            </a:xfrm>
            <a:custGeom>
              <a:avLst/>
              <a:gdLst/>
              <a:ahLst/>
              <a:cxnLst/>
              <a:rect r="r" b="b" t="t" l="l"/>
              <a:pathLst>
                <a:path h="2849787" w="377516">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77516"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TextBox 9" id="9"/>
          <p:cNvSpPr txBox="true"/>
          <p:nvPr/>
        </p:nvSpPr>
        <p:spPr>
          <a:xfrm rot="0">
            <a:off x="5624746" y="1441442"/>
            <a:ext cx="7038508" cy="862462"/>
          </a:xfrm>
          <a:prstGeom prst="rect">
            <a:avLst/>
          </a:prstGeom>
        </p:spPr>
        <p:txBody>
          <a:bodyPr anchor="t" rtlCol="false" tIns="0" lIns="0" bIns="0" rIns="0">
            <a:spAutoFit/>
          </a:bodyPr>
          <a:lstStyle/>
          <a:p>
            <a:pPr algn="ctr">
              <a:lnSpc>
                <a:spcPts val="6499"/>
              </a:lnSpc>
            </a:pPr>
            <a:r>
              <a:rPr lang="en-US" b="true" sz="6700">
                <a:solidFill>
                  <a:srgbClr val="003060"/>
                </a:solidFill>
                <a:latin typeface="Garet Bold"/>
                <a:ea typeface="Garet Bold"/>
                <a:cs typeface="Garet Bold"/>
                <a:sym typeface="Garet Bold"/>
              </a:rPr>
              <a:t>OBJECTIFS </a:t>
            </a:r>
          </a:p>
        </p:txBody>
      </p:sp>
      <p:sp>
        <p:nvSpPr>
          <p:cNvPr name="TextBox 10" id="10"/>
          <p:cNvSpPr txBox="true"/>
          <p:nvPr/>
        </p:nvSpPr>
        <p:spPr>
          <a:xfrm rot="0">
            <a:off x="2380059" y="3342901"/>
            <a:ext cx="5686190" cy="669417"/>
          </a:xfrm>
          <a:prstGeom prst="rect">
            <a:avLst/>
          </a:prstGeom>
        </p:spPr>
        <p:txBody>
          <a:bodyPr anchor="t" rtlCol="false" tIns="0" lIns="0" bIns="0" rIns="0">
            <a:spAutoFit/>
          </a:bodyPr>
          <a:lstStyle/>
          <a:p>
            <a:pPr algn="l">
              <a:lnSpc>
                <a:spcPts val="2619"/>
              </a:lnSpc>
            </a:pPr>
            <a:r>
              <a:rPr lang="en-US" sz="2700" b="true">
                <a:solidFill>
                  <a:srgbClr val="003060"/>
                </a:solidFill>
                <a:latin typeface="Garet Bold"/>
                <a:ea typeface="Garet Bold"/>
                <a:cs typeface="Garet Bold"/>
                <a:sym typeface="Garet Bold"/>
              </a:rPr>
              <a:t>ANALYSER LES VENTES E-COMMERCE</a:t>
            </a:r>
          </a:p>
        </p:txBody>
      </p:sp>
      <p:sp>
        <p:nvSpPr>
          <p:cNvPr name="TextBox 11" id="11"/>
          <p:cNvSpPr txBox="true"/>
          <p:nvPr/>
        </p:nvSpPr>
        <p:spPr>
          <a:xfrm rot="0">
            <a:off x="10449854" y="3342901"/>
            <a:ext cx="4950515" cy="669417"/>
          </a:xfrm>
          <a:prstGeom prst="rect">
            <a:avLst/>
          </a:prstGeom>
        </p:spPr>
        <p:txBody>
          <a:bodyPr anchor="t" rtlCol="false" tIns="0" lIns="0" bIns="0" rIns="0">
            <a:spAutoFit/>
          </a:bodyPr>
          <a:lstStyle/>
          <a:p>
            <a:pPr algn="l">
              <a:lnSpc>
                <a:spcPts val="2618"/>
              </a:lnSpc>
            </a:pPr>
            <a:r>
              <a:rPr lang="en-US" sz="2699" b="true">
                <a:solidFill>
                  <a:srgbClr val="003060"/>
                </a:solidFill>
                <a:latin typeface="Garet Bold"/>
                <a:ea typeface="Garet Bold"/>
                <a:cs typeface="Garet Bold"/>
                <a:sym typeface="Garet Bold"/>
              </a:rPr>
              <a:t>FOURNIR DES INDICATEURS BI PERTINENTS</a:t>
            </a:r>
          </a:p>
        </p:txBody>
      </p:sp>
      <p:sp>
        <p:nvSpPr>
          <p:cNvPr name="TextBox 12" id="12"/>
          <p:cNvSpPr txBox="true"/>
          <p:nvPr/>
        </p:nvSpPr>
        <p:spPr>
          <a:xfrm rot="0">
            <a:off x="2380059" y="6695850"/>
            <a:ext cx="5456925" cy="669417"/>
          </a:xfrm>
          <a:prstGeom prst="rect">
            <a:avLst/>
          </a:prstGeom>
        </p:spPr>
        <p:txBody>
          <a:bodyPr anchor="t" rtlCol="false" tIns="0" lIns="0" bIns="0" rIns="0">
            <a:spAutoFit/>
          </a:bodyPr>
          <a:lstStyle/>
          <a:p>
            <a:pPr algn="l">
              <a:lnSpc>
                <a:spcPts val="2619"/>
              </a:lnSpc>
            </a:pPr>
            <a:r>
              <a:rPr lang="en-US" sz="2700" b="true">
                <a:solidFill>
                  <a:srgbClr val="003060"/>
                </a:solidFill>
                <a:latin typeface="Garet Bold"/>
                <a:ea typeface="Garet Bold"/>
                <a:cs typeface="Garet Bold"/>
                <a:sym typeface="Garet Bold"/>
              </a:rPr>
              <a:t>SEGMENTER LES CLIENTS PAR MACHINE LEARNING</a:t>
            </a:r>
          </a:p>
        </p:txBody>
      </p:sp>
      <p:sp>
        <p:nvSpPr>
          <p:cNvPr name="TextBox 13" id="13"/>
          <p:cNvSpPr txBox="true"/>
          <p:nvPr/>
        </p:nvSpPr>
        <p:spPr>
          <a:xfrm rot="0">
            <a:off x="10346506" y="6695851"/>
            <a:ext cx="6528813" cy="669417"/>
          </a:xfrm>
          <a:prstGeom prst="rect">
            <a:avLst/>
          </a:prstGeom>
        </p:spPr>
        <p:txBody>
          <a:bodyPr anchor="t" rtlCol="false" tIns="0" lIns="0" bIns="0" rIns="0">
            <a:spAutoFit/>
          </a:bodyPr>
          <a:lstStyle/>
          <a:p>
            <a:pPr algn="l">
              <a:lnSpc>
                <a:spcPts val="2618"/>
              </a:lnSpc>
            </a:pPr>
            <a:r>
              <a:rPr lang="en-US" sz="2699" b="true">
                <a:solidFill>
                  <a:srgbClr val="003060"/>
                </a:solidFill>
                <a:latin typeface="Garet Bold"/>
                <a:ea typeface="Garet Bold"/>
                <a:cs typeface="Garet Bold"/>
                <a:sym typeface="Garet Bold"/>
              </a:rPr>
              <a:t>PRÉVOIR L’ÉVOLUTION DU CHIFFRE D’AFFAIRES</a:t>
            </a:r>
          </a:p>
        </p:txBody>
      </p:sp>
      <p:sp>
        <p:nvSpPr>
          <p:cNvPr name="TextBox 14" id="14"/>
          <p:cNvSpPr txBox="true"/>
          <p:nvPr/>
        </p:nvSpPr>
        <p:spPr>
          <a:xfrm rot="0">
            <a:off x="2380059" y="4163531"/>
            <a:ext cx="5456925" cy="2210667"/>
          </a:xfrm>
          <a:prstGeom prst="rect">
            <a:avLst/>
          </a:prstGeom>
        </p:spPr>
        <p:txBody>
          <a:bodyPr anchor="t" rtlCol="false" tIns="0" lIns="0" bIns="0" rIns="0">
            <a:spAutoFit/>
          </a:bodyPr>
          <a:lstStyle/>
          <a:p>
            <a:pPr algn="l">
              <a:lnSpc>
                <a:spcPts val="2987"/>
              </a:lnSpc>
            </a:pPr>
            <a:r>
              <a:rPr lang="en-US" sz="2133">
                <a:solidFill>
                  <a:srgbClr val="000000"/>
                </a:solidFill>
                <a:latin typeface="Open Sans"/>
                <a:ea typeface="Open Sans"/>
                <a:cs typeface="Open Sans"/>
                <a:sym typeface="Open Sans"/>
              </a:rPr>
              <a:t>Permettre l’analyse des données de ventes afin de comprendre la performance commerciale à travers des indicateurs clés tels que le chiffre d’affaires, le nombre de commandes et le panier moyen.</a:t>
            </a:r>
          </a:p>
          <a:p>
            <a:pPr algn="l">
              <a:lnSpc>
                <a:spcPts val="2987"/>
              </a:lnSpc>
            </a:pPr>
          </a:p>
        </p:txBody>
      </p:sp>
      <p:sp>
        <p:nvSpPr>
          <p:cNvPr name="TextBox 15" id="15"/>
          <p:cNvSpPr txBox="true"/>
          <p:nvPr/>
        </p:nvSpPr>
        <p:spPr>
          <a:xfrm rot="0">
            <a:off x="10449854" y="4380255"/>
            <a:ext cx="5458086" cy="1488389"/>
          </a:xfrm>
          <a:prstGeom prst="rect">
            <a:avLst/>
          </a:prstGeom>
        </p:spPr>
        <p:txBody>
          <a:bodyPr anchor="t" rtlCol="false" tIns="0" lIns="0" bIns="0" rIns="0">
            <a:spAutoFit/>
          </a:bodyPr>
          <a:lstStyle/>
          <a:p>
            <a:pPr algn="l">
              <a:lnSpc>
                <a:spcPts val="3028"/>
              </a:lnSpc>
            </a:pPr>
            <a:r>
              <a:rPr lang="en-US" sz="2163">
                <a:solidFill>
                  <a:srgbClr val="000000"/>
                </a:solidFill>
                <a:latin typeface="Open Sans"/>
                <a:ea typeface="Open Sans"/>
                <a:cs typeface="Open Sans"/>
                <a:sym typeface="Open Sans"/>
              </a:rPr>
              <a:t>Mettre à disposition des tableaux de bord clairs et synthétiques pour visualiser les KPIs, identifier les tendances et faciliter la prise de décision.</a:t>
            </a:r>
          </a:p>
        </p:txBody>
      </p:sp>
      <p:sp>
        <p:nvSpPr>
          <p:cNvPr name="TextBox 16" id="16"/>
          <p:cNvSpPr txBox="true"/>
          <p:nvPr/>
        </p:nvSpPr>
        <p:spPr>
          <a:xfrm rot="0">
            <a:off x="2380059" y="7327167"/>
            <a:ext cx="5456925" cy="1934729"/>
          </a:xfrm>
          <a:prstGeom prst="rect">
            <a:avLst/>
          </a:prstGeom>
        </p:spPr>
        <p:txBody>
          <a:bodyPr anchor="t" rtlCol="false" tIns="0" lIns="0" bIns="0" rIns="0">
            <a:spAutoFit/>
          </a:bodyPr>
          <a:lstStyle/>
          <a:p>
            <a:pPr algn="l">
              <a:lnSpc>
                <a:spcPts val="3086"/>
              </a:lnSpc>
            </a:pPr>
            <a:r>
              <a:rPr lang="en-US" sz="2204">
                <a:solidFill>
                  <a:srgbClr val="000000"/>
                </a:solidFill>
                <a:latin typeface="Open Sans"/>
                <a:ea typeface="Open Sans"/>
                <a:cs typeface="Open Sans"/>
                <a:sym typeface="Open Sans"/>
              </a:rPr>
              <a:t>Appliquer des techniques de Machine Learning (RFM, clustering) afin d’identifier des groupes de clients homogènes et mieux comprendre leur comportement d’achat.</a:t>
            </a:r>
          </a:p>
        </p:txBody>
      </p:sp>
      <p:sp>
        <p:nvSpPr>
          <p:cNvPr name="TextBox 17" id="17"/>
          <p:cNvSpPr txBox="true"/>
          <p:nvPr/>
        </p:nvSpPr>
        <p:spPr>
          <a:xfrm rot="0">
            <a:off x="10346506" y="7317642"/>
            <a:ext cx="5905755" cy="1189355"/>
          </a:xfrm>
          <a:prstGeom prst="rect">
            <a:avLst/>
          </a:prstGeom>
        </p:spPr>
        <p:txBody>
          <a:bodyPr anchor="t" rtlCol="false" tIns="0" lIns="0" bIns="0" rIns="0">
            <a:spAutoFit/>
          </a:bodyPr>
          <a:lstStyle/>
          <a:p>
            <a:pPr algn="l">
              <a:lnSpc>
                <a:spcPts val="3219"/>
              </a:lnSpc>
            </a:pPr>
            <a:r>
              <a:rPr lang="en-US" sz="2299">
                <a:solidFill>
                  <a:srgbClr val="000000"/>
                </a:solidFill>
                <a:latin typeface="Open Sans"/>
                <a:ea typeface="Open Sans"/>
                <a:cs typeface="Open Sans"/>
                <a:sym typeface="Open Sans"/>
              </a:rPr>
              <a:t>Utiliser des modèles de prévision pour anticiper l’évolution future des ventes et aider à la planification stratégique.</a:t>
            </a:r>
          </a:p>
        </p:txBody>
      </p:sp>
      <p:sp>
        <p:nvSpPr>
          <p:cNvPr name="Freeform 18" id="18"/>
          <p:cNvSpPr/>
          <p:nvPr/>
        </p:nvSpPr>
        <p:spPr>
          <a:xfrm flipH="true" flipV="false" rot="0">
            <a:off x="14218007" y="904559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4242600" y="90390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305466" y="3002452"/>
            <a:ext cx="7676119" cy="4692028"/>
          </a:xfrm>
          <a:custGeom>
            <a:avLst/>
            <a:gdLst/>
            <a:ahLst/>
            <a:cxnLst/>
            <a:rect r="r" b="b" t="t" l="l"/>
            <a:pathLst>
              <a:path h="4692028" w="7676119">
                <a:moveTo>
                  <a:pt x="0" y="0"/>
                </a:moveTo>
                <a:lnTo>
                  <a:pt x="7676119" y="0"/>
                </a:lnTo>
                <a:lnTo>
                  <a:pt x="7676119" y="4692028"/>
                </a:lnTo>
                <a:lnTo>
                  <a:pt x="0" y="4692028"/>
                </a:lnTo>
                <a:lnTo>
                  <a:pt x="0" y="0"/>
                </a:lnTo>
                <a:close/>
              </a:path>
            </a:pathLst>
          </a:custGeom>
          <a:blipFill>
            <a:blip r:embed="rId5"/>
            <a:stretch>
              <a:fillRect l="0" t="0" r="0" b="0"/>
            </a:stretch>
          </a:blipFill>
        </p:spPr>
      </p:sp>
      <p:sp>
        <p:nvSpPr>
          <p:cNvPr name="Freeform 11" id="11"/>
          <p:cNvSpPr/>
          <p:nvPr/>
        </p:nvSpPr>
        <p:spPr>
          <a:xfrm flipH="false" flipV="false" rot="0">
            <a:off x="179512" y="3294574"/>
            <a:ext cx="8964488" cy="3697851"/>
          </a:xfrm>
          <a:custGeom>
            <a:avLst/>
            <a:gdLst/>
            <a:ahLst/>
            <a:cxnLst/>
            <a:rect r="r" b="b" t="t" l="l"/>
            <a:pathLst>
              <a:path h="3697851" w="8964488">
                <a:moveTo>
                  <a:pt x="0" y="0"/>
                </a:moveTo>
                <a:lnTo>
                  <a:pt x="8964488" y="0"/>
                </a:lnTo>
                <a:lnTo>
                  <a:pt x="8964488" y="3697852"/>
                </a:lnTo>
                <a:lnTo>
                  <a:pt x="0" y="3697852"/>
                </a:lnTo>
                <a:lnTo>
                  <a:pt x="0" y="0"/>
                </a:lnTo>
                <a:close/>
              </a:path>
            </a:pathLst>
          </a:custGeom>
          <a:blipFill>
            <a:blip r:embed="rId6"/>
            <a:stretch>
              <a:fillRect l="0" t="0" r="0" b="0"/>
            </a:stretch>
          </a:blipFill>
        </p:spPr>
      </p:sp>
      <p:sp>
        <p:nvSpPr>
          <p:cNvPr name="TextBox 12" id="12"/>
          <p:cNvSpPr txBox="true"/>
          <p:nvPr/>
        </p:nvSpPr>
        <p:spPr>
          <a:xfrm rot="0">
            <a:off x="627486" y="817452"/>
            <a:ext cx="13367523" cy="1681612"/>
          </a:xfrm>
          <a:prstGeom prst="rect">
            <a:avLst/>
          </a:prstGeom>
        </p:spPr>
        <p:txBody>
          <a:bodyPr anchor="t" rtlCol="false" tIns="0" lIns="0" bIns="0" rIns="0">
            <a:spAutoFit/>
          </a:bodyPr>
          <a:lstStyle/>
          <a:p>
            <a:pPr algn="l">
              <a:lnSpc>
                <a:spcPts val="6499"/>
              </a:lnSpc>
            </a:pPr>
            <a:r>
              <a:rPr lang="en-US" sz="6700" b="true">
                <a:solidFill>
                  <a:srgbClr val="003060"/>
                </a:solidFill>
                <a:latin typeface="Garet Bold"/>
                <a:ea typeface="Garet Bold"/>
                <a:cs typeface="Garet Bold"/>
                <a:sym typeface="Garet Bold"/>
              </a:rPr>
              <a:t>2-  DONNÉES ET PRÉPARATION (ETL)</a:t>
            </a:r>
          </a:p>
        </p:txBody>
      </p:sp>
      <p:sp>
        <p:nvSpPr>
          <p:cNvPr name="TextBox 13" id="13"/>
          <p:cNvSpPr txBox="true"/>
          <p:nvPr/>
        </p:nvSpPr>
        <p:spPr>
          <a:xfrm rot="0">
            <a:off x="1462001" y="8356416"/>
            <a:ext cx="10007680" cy="13080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003060"/>
                </a:solidFill>
                <a:latin typeface="Garet"/>
                <a:ea typeface="Garet"/>
                <a:cs typeface="Garet"/>
                <a:sym typeface="Garet"/>
              </a:rPr>
              <a:t>Dataset e-commerce issu d’une source académique fiable</a:t>
            </a:r>
          </a:p>
          <a:p>
            <a:pPr algn="l" marL="539754" indent="-269877" lvl="1">
              <a:lnSpc>
                <a:spcPts val="3500"/>
              </a:lnSpc>
              <a:buFont typeface="Arial"/>
              <a:buChar char="•"/>
            </a:pPr>
            <a:r>
              <a:rPr lang="en-US" sz="2500">
                <a:solidFill>
                  <a:srgbClr val="003060"/>
                </a:solidFill>
                <a:latin typeface="Garet"/>
                <a:ea typeface="Garet"/>
                <a:cs typeface="Garet"/>
                <a:sym typeface="Garet"/>
              </a:rPr>
              <a:t>Données transactionnelles de ventes</a:t>
            </a:r>
          </a:p>
          <a:p>
            <a:pPr algn="l" marL="539754" indent="-269877" lvl="1">
              <a:lnSpc>
                <a:spcPts val="3500"/>
              </a:lnSpc>
              <a:buFont typeface="Arial"/>
              <a:buChar char="•"/>
            </a:pPr>
            <a:r>
              <a:rPr lang="en-US" sz="2500">
                <a:solidFill>
                  <a:srgbClr val="003060"/>
                </a:solidFill>
                <a:latin typeface="Garet"/>
                <a:ea typeface="Garet"/>
                <a:cs typeface="Garet"/>
                <a:sym typeface="Garet"/>
              </a:rPr>
              <a:t>Informations sur les produits, clients, dates et pays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4242600" y="90390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48389" y="1966750"/>
            <a:ext cx="9057858" cy="6034798"/>
          </a:xfrm>
          <a:custGeom>
            <a:avLst/>
            <a:gdLst/>
            <a:ahLst/>
            <a:cxnLst/>
            <a:rect r="r" b="b" t="t" l="l"/>
            <a:pathLst>
              <a:path h="6034798" w="9057858">
                <a:moveTo>
                  <a:pt x="0" y="0"/>
                </a:moveTo>
                <a:lnTo>
                  <a:pt x="9057858" y="0"/>
                </a:lnTo>
                <a:lnTo>
                  <a:pt x="9057858" y="6034798"/>
                </a:lnTo>
                <a:lnTo>
                  <a:pt x="0" y="6034798"/>
                </a:lnTo>
                <a:lnTo>
                  <a:pt x="0" y="0"/>
                </a:lnTo>
                <a:close/>
              </a:path>
            </a:pathLst>
          </a:custGeom>
          <a:blipFill>
            <a:blip r:embed="rId5"/>
            <a:stretch>
              <a:fillRect l="0" t="0" r="0" b="0"/>
            </a:stretch>
          </a:blipFill>
        </p:spPr>
      </p:sp>
      <p:sp>
        <p:nvSpPr>
          <p:cNvPr name="TextBox 11" id="11"/>
          <p:cNvSpPr txBox="true"/>
          <p:nvPr/>
        </p:nvSpPr>
        <p:spPr>
          <a:xfrm rot="0">
            <a:off x="9923912" y="2868164"/>
            <a:ext cx="8305709" cy="2452392"/>
          </a:xfrm>
          <a:prstGeom prst="rect">
            <a:avLst/>
          </a:prstGeom>
        </p:spPr>
        <p:txBody>
          <a:bodyPr anchor="t" rtlCol="false" tIns="0" lIns="0" bIns="0" rIns="0">
            <a:spAutoFit/>
          </a:bodyPr>
          <a:lstStyle/>
          <a:p>
            <a:pPr algn="l">
              <a:lnSpc>
                <a:spcPts val="2438"/>
              </a:lnSpc>
            </a:pPr>
            <a:r>
              <a:rPr lang="en-US" sz="1741" b="true">
                <a:solidFill>
                  <a:srgbClr val="000000"/>
                </a:solidFill>
                <a:latin typeface="Garet Bold"/>
                <a:ea typeface="Garet Bold"/>
                <a:cs typeface="Garet Bold"/>
                <a:sym typeface="Garet Bold"/>
              </a:rPr>
              <a:t>  </a:t>
            </a:r>
            <a:r>
              <a:rPr lang="en-US" b="true" sz="1741">
                <a:solidFill>
                  <a:srgbClr val="000000"/>
                </a:solidFill>
                <a:latin typeface="Garet Bold"/>
                <a:ea typeface="Garet Bold"/>
                <a:cs typeface="Garet Bold"/>
                <a:sym typeface="Garet Bold"/>
              </a:rPr>
              <a:t>Extraction (Online Retail UCI)</a:t>
            </a:r>
          </a:p>
          <a:p>
            <a:pPr algn="l" marL="376003" indent="-188002" lvl="1">
              <a:lnSpc>
                <a:spcPts val="2438"/>
              </a:lnSpc>
              <a:buFont typeface="Arial"/>
              <a:buChar char="•"/>
            </a:pPr>
            <a:r>
              <a:rPr lang="en-US" sz="1741">
                <a:solidFill>
                  <a:srgbClr val="000000"/>
                </a:solidFill>
                <a:latin typeface="Garet"/>
                <a:ea typeface="Garet"/>
                <a:cs typeface="Garet"/>
                <a:sym typeface="Garet"/>
              </a:rPr>
              <a:t>Import automatique du dataset (transactions e-commerce)</a:t>
            </a:r>
          </a:p>
          <a:p>
            <a:pPr algn="l" marL="376003" indent="-188002" lvl="1">
              <a:lnSpc>
                <a:spcPts val="2438"/>
              </a:lnSpc>
              <a:buFont typeface="Arial"/>
              <a:buChar char="•"/>
            </a:pPr>
            <a:r>
              <a:rPr lang="en-US" sz="1741">
                <a:solidFill>
                  <a:srgbClr val="000000"/>
                </a:solidFill>
                <a:latin typeface="Garet"/>
                <a:ea typeface="Garet"/>
                <a:cs typeface="Garet"/>
                <a:sym typeface="Garet"/>
              </a:rPr>
              <a:t>Colonnes principales: facture, produit, quantité, prix, date, client, pays</a:t>
            </a:r>
          </a:p>
          <a:p>
            <a:pPr algn="l" marL="376003" indent="-188002" lvl="1">
              <a:lnSpc>
                <a:spcPts val="2438"/>
              </a:lnSpc>
              <a:buFont typeface="Arial"/>
              <a:buChar char="•"/>
            </a:pPr>
            <a:r>
              <a:rPr lang="en-US" sz="1741">
                <a:solidFill>
                  <a:srgbClr val="000000"/>
                </a:solidFill>
                <a:latin typeface="Garet"/>
                <a:ea typeface="Garet"/>
                <a:cs typeface="Garet"/>
                <a:sym typeface="Garet"/>
              </a:rPr>
              <a:t>Contrôle initial: taille du dataset, types de données, doublons</a:t>
            </a:r>
          </a:p>
          <a:p>
            <a:pPr algn="l">
              <a:lnSpc>
                <a:spcPts val="2438"/>
              </a:lnSpc>
            </a:pPr>
            <a:r>
              <a:rPr lang="en-US" sz="1741">
                <a:solidFill>
                  <a:srgbClr val="000000"/>
                </a:solidFill>
                <a:latin typeface="Garet"/>
                <a:ea typeface="Garet"/>
                <a:cs typeface="Garet"/>
                <a:sym typeface="Garet"/>
              </a:rPr>
              <a:t>  </a:t>
            </a:r>
            <a:r>
              <a:rPr lang="en-US" b="true" sz="1741">
                <a:solidFill>
                  <a:srgbClr val="000000"/>
                </a:solidFill>
                <a:latin typeface="Garet Bold"/>
                <a:ea typeface="Garet Bold"/>
                <a:cs typeface="Garet Bold"/>
                <a:sym typeface="Garet Bold"/>
              </a:rPr>
              <a:t>Exploration des colonnes</a:t>
            </a:r>
          </a:p>
          <a:p>
            <a:pPr algn="l" marL="376003" indent="-188002" lvl="1">
              <a:lnSpc>
                <a:spcPts val="2438"/>
              </a:lnSpc>
              <a:buFont typeface="Arial"/>
              <a:buChar char="•"/>
            </a:pPr>
            <a:r>
              <a:rPr lang="en-US" sz="1741">
                <a:solidFill>
                  <a:srgbClr val="000000"/>
                </a:solidFill>
                <a:latin typeface="Garet"/>
                <a:ea typeface="Garet"/>
                <a:cs typeface="Garet"/>
                <a:sym typeface="Garet"/>
              </a:rPr>
              <a:t>Affichage et vérification des noms de colonnes réels</a:t>
            </a:r>
          </a:p>
          <a:p>
            <a:pPr algn="l" marL="376003" indent="-188002" lvl="1">
              <a:lnSpc>
                <a:spcPts val="2438"/>
              </a:lnSpc>
              <a:buFont typeface="Arial"/>
              <a:buChar char="•"/>
            </a:pPr>
            <a:r>
              <a:rPr lang="en-US" sz="1741">
                <a:solidFill>
                  <a:srgbClr val="000000"/>
                </a:solidFill>
                <a:latin typeface="Garet"/>
                <a:ea typeface="Garet"/>
                <a:cs typeface="Garet"/>
                <a:sym typeface="Garet"/>
              </a:rPr>
              <a:t>Standardisation des noms (minuscules, suppression espaces)</a:t>
            </a:r>
          </a:p>
          <a:p>
            <a:pPr algn="l" marL="376003" indent="-188002" lvl="1">
              <a:lnSpc>
                <a:spcPts val="2438"/>
              </a:lnSpc>
              <a:buFont typeface="Arial"/>
              <a:buChar char="•"/>
            </a:pPr>
            <a:r>
              <a:rPr lang="en-US" sz="1741">
                <a:solidFill>
                  <a:srgbClr val="000000"/>
                </a:solidFill>
                <a:latin typeface="Garet"/>
                <a:ea typeface="Garet"/>
                <a:cs typeface="Garet"/>
                <a:sym typeface="Garet"/>
              </a:rPr>
              <a:t>Validation des champs obligatoires avant tout traitement</a:t>
            </a:r>
          </a:p>
        </p:txBody>
      </p:sp>
      <p:sp>
        <p:nvSpPr>
          <p:cNvPr name="TextBox 12" id="12"/>
          <p:cNvSpPr txBox="true"/>
          <p:nvPr/>
        </p:nvSpPr>
        <p:spPr>
          <a:xfrm rot="0">
            <a:off x="9982291" y="5585129"/>
            <a:ext cx="7791432" cy="2760347"/>
          </a:xfrm>
          <a:prstGeom prst="rect">
            <a:avLst/>
          </a:prstGeom>
        </p:spPr>
        <p:txBody>
          <a:bodyPr anchor="t" rtlCol="false" tIns="0" lIns="0" bIns="0" rIns="0">
            <a:spAutoFit/>
          </a:bodyPr>
          <a:lstStyle/>
          <a:p>
            <a:pPr algn="just">
              <a:lnSpc>
                <a:spcPts val="2206"/>
              </a:lnSpc>
            </a:pPr>
            <a:r>
              <a:rPr lang="en-US" b="true" sz="1576">
                <a:solidFill>
                  <a:srgbClr val="000000"/>
                </a:solidFill>
                <a:latin typeface="Garet Bold"/>
                <a:ea typeface="Garet Bold"/>
                <a:cs typeface="Garet Bold"/>
                <a:sym typeface="Garet Bold"/>
              </a:rPr>
              <a:t>Nettoyage des données</a:t>
            </a:r>
          </a:p>
          <a:p>
            <a:pPr algn="just" marL="340284" indent="-170142" lvl="1">
              <a:lnSpc>
                <a:spcPts val="2206"/>
              </a:lnSpc>
              <a:buFont typeface="Arial"/>
              <a:buChar char="•"/>
            </a:pPr>
            <a:r>
              <a:rPr lang="en-US" sz="1576">
                <a:solidFill>
                  <a:srgbClr val="000000"/>
                </a:solidFill>
                <a:latin typeface="Garet"/>
                <a:ea typeface="Garet"/>
                <a:cs typeface="Garet"/>
                <a:sym typeface="Garet"/>
              </a:rPr>
              <a:t>Gestion des valeurs manquantes (ex: CustomerID, Description)</a:t>
            </a:r>
          </a:p>
          <a:p>
            <a:pPr algn="just" marL="340284" indent="-170142" lvl="1">
              <a:lnSpc>
                <a:spcPts val="2206"/>
              </a:lnSpc>
              <a:buFont typeface="Arial"/>
              <a:buChar char="•"/>
            </a:pPr>
            <a:r>
              <a:rPr lang="en-US" sz="1576">
                <a:solidFill>
                  <a:srgbClr val="000000"/>
                </a:solidFill>
                <a:latin typeface="Garet"/>
                <a:ea typeface="Garet"/>
                <a:cs typeface="Garet"/>
                <a:sym typeface="Garet"/>
              </a:rPr>
              <a:t>Conversion des types (InvoiceDate en datetime, numériques en float/int)</a:t>
            </a:r>
          </a:p>
          <a:p>
            <a:pPr algn="just" marL="340284" indent="-170142" lvl="1">
              <a:lnSpc>
                <a:spcPts val="2206"/>
              </a:lnSpc>
              <a:buFont typeface="Arial"/>
              <a:buChar char="•"/>
            </a:pPr>
            <a:r>
              <a:rPr lang="en-US" sz="1576">
                <a:solidFill>
                  <a:srgbClr val="000000"/>
                </a:solidFill>
                <a:latin typeface="Garet"/>
                <a:ea typeface="Garet"/>
                <a:cs typeface="Garet"/>
                <a:sym typeface="Garet"/>
              </a:rPr>
              <a:t>Filtrage des incohérences: quantités nulles, prix négatifs</a:t>
            </a:r>
          </a:p>
          <a:p>
            <a:pPr algn="just" marL="340284" indent="-170142" lvl="1">
              <a:lnSpc>
                <a:spcPts val="2206"/>
              </a:lnSpc>
              <a:buFont typeface="Arial"/>
              <a:buChar char="•"/>
            </a:pPr>
            <a:r>
              <a:rPr lang="en-US" sz="1576">
                <a:solidFill>
                  <a:srgbClr val="000000"/>
                </a:solidFill>
                <a:latin typeface="Garet"/>
                <a:ea typeface="Garet"/>
                <a:cs typeface="Garet"/>
                <a:sym typeface="Garet"/>
              </a:rPr>
              <a:t>Traitement des retours (factures d’annulation ou quantités négatives)</a:t>
            </a:r>
          </a:p>
          <a:p>
            <a:pPr algn="just">
              <a:lnSpc>
                <a:spcPts val="2206"/>
              </a:lnSpc>
            </a:pPr>
            <a:r>
              <a:rPr lang="en-US" b="true" sz="1576">
                <a:solidFill>
                  <a:srgbClr val="000000"/>
                </a:solidFill>
                <a:latin typeface="Garet Bold"/>
                <a:ea typeface="Garet Bold"/>
                <a:cs typeface="Garet Bold"/>
                <a:sym typeface="Garet Bold"/>
              </a:rPr>
              <a:t>Transformations et enrichissement</a:t>
            </a:r>
          </a:p>
          <a:p>
            <a:pPr algn="just" marL="340284" indent="-170142" lvl="1">
              <a:lnSpc>
                <a:spcPts val="2206"/>
              </a:lnSpc>
              <a:buFont typeface="Arial"/>
              <a:buChar char="•"/>
            </a:pPr>
            <a:r>
              <a:rPr lang="en-US" sz="1576">
                <a:solidFill>
                  <a:srgbClr val="000000"/>
                </a:solidFill>
                <a:latin typeface="Garet"/>
                <a:ea typeface="Garet"/>
                <a:cs typeface="Garet"/>
                <a:sym typeface="Garet"/>
              </a:rPr>
              <a:t>Création de la variable TotalPrice = Quantity × UnitPrice</a:t>
            </a:r>
          </a:p>
          <a:p>
            <a:pPr algn="just" marL="340284" indent="-170142" lvl="1">
              <a:lnSpc>
                <a:spcPts val="2206"/>
              </a:lnSpc>
              <a:buFont typeface="Arial"/>
              <a:buChar char="•"/>
            </a:pPr>
            <a:r>
              <a:rPr lang="en-US" sz="1576">
                <a:solidFill>
                  <a:srgbClr val="000000"/>
                </a:solidFill>
                <a:latin typeface="Garet"/>
                <a:ea typeface="Garet"/>
                <a:cs typeface="Garet"/>
                <a:sym typeface="Garet"/>
              </a:rPr>
              <a:t>Ajout d’un indicateur is_return pour distinguer ventes et retours</a:t>
            </a:r>
          </a:p>
          <a:p>
            <a:pPr algn="just" marL="340284" indent="-170142" lvl="1">
              <a:lnSpc>
                <a:spcPts val="2206"/>
              </a:lnSpc>
              <a:buFont typeface="Arial"/>
              <a:buChar char="•"/>
            </a:pPr>
            <a:r>
              <a:rPr lang="en-US" sz="1576">
                <a:solidFill>
                  <a:srgbClr val="000000"/>
                </a:solidFill>
                <a:latin typeface="Garet"/>
                <a:ea typeface="Garet"/>
                <a:cs typeface="Garet"/>
                <a:sym typeface="Garet"/>
              </a:rPr>
              <a:t>Construction d’une dimension temps (jour, mois, année)</a:t>
            </a:r>
          </a:p>
          <a:p>
            <a:pPr algn="just" marL="340284" indent="-170142" lvl="1">
              <a:lnSpc>
                <a:spcPts val="2206"/>
              </a:lnSpc>
              <a:buFont typeface="Arial"/>
              <a:buChar char="•"/>
            </a:pPr>
            <a:r>
              <a:rPr lang="en-US" sz="1576">
                <a:solidFill>
                  <a:srgbClr val="000000"/>
                </a:solidFill>
                <a:latin typeface="Garet"/>
                <a:ea typeface="Garet"/>
                <a:cs typeface="Garet"/>
                <a:sym typeface="Garet"/>
              </a:rPr>
              <a:t>Agrégation pour l’analyse BI (CA par mois, CA par pays, top produits)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4242600" y="90390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99283" y="2870018"/>
            <a:ext cx="11078188" cy="6388282"/>
          </a:xfrm>
          <a:custGeom>
            <a:avLst/>
            <a:gdLst/>
            <a:ahLst/>
            <a:cxnLst/>
            <a:rect r="r" b="b" t="t" l="l"/>
            <a:pathLst>
              <a:path h="6388282" w="11078188">
                <a:moveTo>
                  <a:pt x="0" y="0"/>
                </a:moveTo>
                <a:lnTo>
                  <a:pt x="11078188" y="0"/>
                </a:lnTo>
                <a:lnTo>
                  <a:pt x="11078188" y="6388282"/>
                </a:lnTo>
                <a:lnTo>
                  <a:pt x="0" y="6388282"/>
                </a:lnTo>
                <a:lnTo>
                  <a:pt x="0" y="0"/>
                </a:lnTo>
                <a:close/>
              </a:path>
            </a:pathLst>
          </a:custGeom>
          <a:blipFill>
            <a:blip r:embed="rId5"/>
            <a:stretch>
              <a:fillRect l="0" t="-15537" r="0" b="0"/>
            </a:stretch>
          </a:blipFill>
        </p:spPr>
      </p:sp>
      <p:sp>
        <p:nvSpPr>
          <p:cNvPr name="TextBox 11" id="11"/>
          <p:cNvSpPr txBox="true"/>
          <p:nvPr/>
        </p:nvSpPr>
        <p:spPr>
          <a:xfrm rot="0">
            <a:off x="627486" y="817452"/>
            <a:ext cx="14625068" cy="1681612"/>
          </a:xfrm>
          <a:prstGeom prst="rect">
            <a:avLst/>
          </a:prstGeom>
        </p:spPr>
        <p:txBody>
          <a:bodyPr anchor="t" rtlCol="false" tIns="0" lIns="0" bIns="0" rIns="0">
            <a:spAutoFit/>
          </a:bodyPr>
          <a:lstStyle/>
          <a:p>
            <a:pPr algn="l">
              <a:lnSpc>
                <a:spcPts val="6499"/>
              </a:lnSpc>
            </a:pPr>
            <a:r>
              <a:rPr lang="en-US" sz="6700" b="true">
                <a:solidFill>
                  <a:srgbClr val="003060"/>
                </a:solidFill>
                <a:latin typeface="Garet Bold"/>
                <a:ea typeface="Garet Bold"/>
                <a:cs typeface="Garet Bold"/>
                <a:sym typeface="Garet Bold"/>
              </a:rPr>
              <a:t>3-ARCHITECTURE ET TECHNOLOGIES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4242600" y="90390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92429" y="3279823"/>
            <a:ext cx="10753304" cy="6300358"/>
          </a:xfrm>
          <a:custGeom>
            <a:avLst/>
            <a:gdLst/>
            <a:ahLst/>
            <a:cxnLst/>
            <a:rect r="r" b="b" t="t" l="l"/>
            <a:pathLst>
              <a:path h="6300358" w="10753304">
                <a:moveTo>
                  <a:pt x="0" y="0"/>
                </a:moveTo>
                <a:lnTo>
                  <a:pt x="10753304" y="0"/>
                </a:lnTo>
                <a:lnTo>
                  <a:pt x="10753304" y="6300358"/>
                </a:lnTo>
                <a:lnTo>
                  <a:pt x="0" y="6300358"/>
                </a:lnTo>
                <a:lnTo>
                  <a:pt x="0" y="0"/>
                </a:lnTo>
                <a:close/>
              </a:path>
            </a:pathLst>
          </a:custGeom>
          <a:blipFill>
            <a:blip r:embed="rId5"/>
            <a:stretch>
              <a:fillRect l="0" t="-13713" r="0" b="0"/>
            </a:stretch>
          </a:blipFill>
        </p:spPr>
      </p:sp>
      <p:sp>
        <p:nvSpPr>
          <p:cNvPr name="TextBox 11" id="11"/>
          <p:cNvSpPr txBox="true"/>
          <p:nvPr/>
        </p:nvSpPr>
        <p:spPr>
          <a:xfrm rot="0">
            <a:off x="627486" y="817452"/>
            <a:ext cx="14625068" cy="862462"/>
          </a:xfrm>
          <a:prstGeom prst="rect">
            <a:avLst/>
          </a:prstGeom>
        </p:spPr>
        <p:txBody>
          <a:bodyPr anchor="t" rtlCol="false" tIns="0" lIns="0" bIns="0" rIns="0">
            <a:spAutoFit/>
          </a:bodyPr>
          <a:lstStyle/>
          <a:p>
            <a:pPr algn="l">
              <a:lnSpc>
                <a:spcPts val="6499"/>
              </a:lnSpc>
            </a:pPr>
            <a:r>
              <a:rPr lang="en-US" sz="6700" b="true">
                <a:solidFill>
                  <a:srgbClr val="003060"/>
                </a:solidFill>
                <a:latin typeface="Garet Bold"/>
                <a:ea typeface="Garet Bold"/>
                <a:cs typeface="Garet Bold"/>
                <a:sym typeface="Garet Bold"/>
              </a:rPr>
              <a:t>4-ANALYSE BI ET INDICATEURS</a:t>
            </a:r>
          </a:p>
        </p:txBody>
      </p:sp>
      <p:sp>
        <p:nvSpPr>
          <p:cNvPr name="TextBox 12" id="12"/>
          <p:cNvSpPr txBox="true"/>
          <p:nvPr/>
        </p:nvSpPr>
        <p:spPr>
          <a:xfrm rot="0">
            <a:off x="6762046" y="2194264"/>
            <a:ext cx="11525954" cy="685508"/>
          </a:xfrm>
          <a:prstGeom prst="rect">
            <a:avLst/>
          </a:prstGeom>
        </p:spPr>
        <p:txBody>
          <a:bodyPr anchor="t" rtlCol="false" tIns="0" lIns="0" bIns="0" rIns="0">
            <a:spAutoFit/>
          </a:bodyPr>
          <a:lstStyle/>
          <a:p>
            <a:pPr algn="l">
              <a:lnSpc>
                <a:spcPts val="5121"/>
              </a:lnSpc>
            </a:pPr>
            <a:r>
              <a:rPr lang="en-US" sz="5280" b="true">
                <a:solidFill>
                  <a:srgbClr val="003060"/>
                </a:solidFill>
                <a:latin typeface="Garet Bold"/>
                <a:ea typeface="Garet Bold"/>
                <a:cs typeface="Garet Bold"/>
                <a:sym typeface="Garet Bold"/>
              </a:rPr>
              <a:t>PLAN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039041"/>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250852"/>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3081745" y="2210183"/>
            <a:ext cx="12812658" cy="7240407"/>
          </a:xfrm>
          <a:custGeom>
            <a:avLst/>
            <a:gdLst/>
            <a:ahLst/>
            <a:cxnLst/>
            <a:rect r="r" b="b" t="t" l="l"/>
            <a:pathLst>
              <a:path h="7240407" w="12812658">
                <a:moveTo>
                  <a:pt x="0" y="0"/>
                </a:moveTo>
                <a:lnTo>
                  <a:pt x="12812658" y="0"/>
                </a:lnTo>
                <a:lnTo>
                  <a:pt x="12812658" y="7240407"/>
                </a:lnTo>
                <a:lnTo>
                  <a:pt x="0" y="7240407"/>
                </a:lnTo>
                <a:lnTo>
                  <a:pt x="0" y="0"/>
                </a:lnTo>
                <a:close/>
              </a:path>
            </a:pathLst>
          </a:custGeom>
          <a:blipFill>
            <a:blip r:embed="rId3"/>
            <a:stretch>
              <a:fillRect l="0" t="-17899" r="0" b="0"/>
            </a:stretch>
          </a:blipFill>
        </p:spPr>
      </p:sp>
      <p:sp>
        <p:nvSpPr>
          <p:cNvPr name="TextBox 10" id="10"/>
          <p:cNvSpPr txBox="true"/>
          <p:nvPr/>
        </p:nvSpPr>
        <p:spPr>
          <a:xfrm rot="0">
            <a:off x="627486" y="817452"/>
            <a:ext cx="14625068" cy="862462"/>
          </a:xfrm>
          <a:prstGeom prst="rect">
            <a:avLst/>
          </a:prstGeom>
        </p:spPr>
        <p:txBody>
          <a:bodyPr anchor="t" rtlCol="false" tIns="0" lIns="0" bIns="0" rIns="0">
            <a:spAutoFit/>
          </a:bodyPr>
          <a:lstStyle/>
          <a:p>
            <a:pPr algn="l">
              <a:lnSpc>
                <a:spcPts val="6499"/>
              </a:lnSpc>
            </a:pPr>
            <a:r>
              <a:rPr lang="en-US" sz="6700" b="true">
                <a:solidFill>
                  <a:srgbClr val="003060"/>
                </a:solidFill>
                <a:latin typeface="Garet Bold"/>
                <a:ea typeface="Garet Bold"/>
                <a:cs typeface="Garet Bold"/>
                <a:sym typeface="Garet Bold"/>
              </a:rPr>
              <a:t>5- PRÉVISIONS DE VENTES : 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DAG9vAi6-Bs</dc:identifier>
  <dcterms:modified xsi:type="dcterms:W3CDTF">2011-08-01T06:04:30Z</dcterms:modified>
  <cp:revision>1</cp:revision>
  <dc:title>Blue and White Modern Business Proposal Presentation</dc:title>
</cp:coreProperties>
</file>